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10"/>
  </p:notesMasterIdLst>
  <p:sldIdLst>
    <p:sldId id="266" r:id="rId2"/>
    <p:sldId id="290" r:id="rId3"/>
    <p:sldId id="291" r:id="rId4"/>
    <p:sldId id="292" r:id="rId5"/>
    <p:sldId id="268" r:id="rId6"/>
    <p:sldId id="269" r:id="rId7"/>
    <p:sldId id="270" r:id="rId8"/>
    <p:sldId id="272" r:id="rId9"/>
    <p:sldId id="263" r:id="rId10"/>
    <p:sldId id="256" r:id="rId11"/>
    <p:sldId id="260" r:id="rId12"/>
    <p:sldId id="261" r:id="rId13"/>
    <p:sldId id="257" r:id="rId14"/>
    <p:sldId id="258" r:id="rId15"/>
    <p:sldId id="259" r:id="rId16"/>
    <p:sldId id="267" r:id="rId17"/>
    <p:sldId id="262" r:id="rId18"/>
    <p:sldId id="280" r:id="rId19"/>
    <p:sldId id="264" r:id="rId20"/>
    <p:sldId id="265" r:id="rId21"/>
    <p:sldId id="273" r:id="rId22"/>
    <p:sldId id="274" r:id="rId23"/>
    <p:sldId id="275" r:id="rId24"/>
    <p:sldId id="276" r:id="rId25"/>
    <p:sldId id="277" r:id="rId26"/>
    <p:sldId id="278" r:id="rId27"/>
    <p:sldId id="281" r:id="rId28"/>
    <p:sldId id="279" r:id="rId29"/>
    <p:sldId id="293" r:id="rId30"/>
    <p:sldId id="322" r:id="rId31"/>
    <p:sldId id="285" r:id="rId32"/>
    <p:sldId id="282" r:id="rId33"/>
    <p:sldId id="283" r:id="rId34"/>
    <p:sldId id="284" r:id="rId35"/>
    <p:sldId id="286" r:id="rId36"/>
    <p:sldId id="287" r:id="rId37"/>
    <p:sldId id="288" r:id="rId38"/>
    <p:sldId id="289"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FF00"/>
    <a:srgbClr val="FF33CC"/>
    <a:srgbClr val="D553AA"/>
    <a:srgbClr val="10D4DE"/>
    <a:srgbClr val="B88C00"/>
    <a:srgbClr val="D6009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1" autoAdjust="0"/>
    <p:restoredTop sz="94673" autoAdjust="0"/>
  </p:normalViewPr>
  <p:slideViewPr>
    <p:cSldViewPr>
      <p:cViewPr varScale="1">
        <p:scale>
          <a:sx n="64" d="100"/>
          <a:sy n="64" d="100"/>
        </p:scale>
        <p:origin x="-105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568"/>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D108E3-9559-44CB-B46E-7D1BE07FECF8}" type="datetimeFigureOut">
              <a:rPr lang="en-US" smtClean="0"/>
              <a:pPr/>
              <a:t>7/21/2014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7EADC1-3DBF-4518-AFBF-96B8FDC306DD}"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A6FEC228-E48A-4990-A85D-8FEE9BEE8F4C}" type="datetimeFigureOut">
              <a:rPr lang="en-US" smtClean="0"/>
              <a:pPr/>
              <a:t>7/21/2014</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75D3AD3F-DF5A-426E-8D06-2198F46CDE8E}"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6FEC228-E48A-4990-A85D-8FEE9BEE8F4C}" type="datetimeFigureOut">
              <a:rPr lang="en-US" smtClean="0"/>
              <a:pPr/>
              <a:t>7/21/2014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5D3AD3F-DF5A-426E-8D06-2198F46CDE8E}" type="slidenum">
              <a:rPr lang="en-US" smtClean="0"/>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6FEC228-E48A-4990-A85D-8FEE9BEE8F4C}" type="datetimeFigureOut">
              <a:rPr lang="en-US" smtClean="0"/>
              <a:pPr/>
              <a:t>7/21/2014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75D3AD3F-DF5A-426E-8D06-2198F46CDE8E}"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6FEC228-E48A-4990-A85D-8FEE9BEE8F4C}" type="datetimeFigureOut">
              <a:rPr lang="en-US" smtClean="0"/>
              <a:pPr/>
              <a:t>7/21/2014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5D3AD3F-DF5A-426E-8D06-2198F46CDE8E}" type="slidenum">
              <a:rPr lang="en-US" smtClean="0"/>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6FEC228-E48A-4990-A85D-8FEE9BEE8F4C}" type="datetimeFigureOut">
              <a:rPr lang="en-US" smtClean="0"/>
              <a:pPr/>
              <a:t>7/21/2014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5D3AD3F-DF5A-426E-8D06-2198F46CDE8E}" type="slidenum">
              <a:rPr lang="en-US" smtClean="0"/>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6FEC228-E48A-4990-A85D-8FEE9BEE8F4C}" type="datetimeFigureOut">
              <a:rPr lang="en-US" smtClean="0"/>
              <a:pPr/>
              <a:t>7/21/2014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5D3AD3F-DF5A-426E-8D06-2198F46CDE8E}" type="slidenum">
              <a:rPr lang="en-US" smtClean="0"/>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FEC228-E48A-4990-A85D-8FEE9BEE8F4C}" type="datetimeFigureOut">
              <a:rPr lang="en-US" smtClean="0"/>
              <a:pPr/>
              <a:t>7/21/2014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5D3AD3F-DF5A-426E-8D06-2198F46CDE8E}" type="slidenum">
              <a:rPr lang="en-US" smtClean="0"/>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6FEC228-E48A-4990-A85D-8FEE9BEE8F4C}" type="datetimeFigureOut">
              <a:rPr lang="en-US" smtClean="0"/>
              <a:pPr/>
              <a:t>7/21/2014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5D3AD3F-DF5A-426E-8D06-2198F46CDE8E}" type="slidenum">
              <a:rPr lang="en-US" smtClean="0"/>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6FEC228-E48A-4990-A85D-8FEE9BEE8F4C}" type="datetimeFigureOut">
              <a:rPr lang="en-US" smtClean="0"/>
              <a:pPr/>
              <a:t>7/21/2014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5D3AD3F-DF5A-426E-8D06-2198F46CDE8E}" type="slidenum">
              <a:rPr lang="en-US" smtClean="0"/>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6FEC228-E48A-4990-A85D-8FEE9BEE8F4C}" type="datetimeFigureOut">
              <a:rPr lang="en-US" smtClean="0"/>
              <a:pPr/>
              <a:t>7/21/2014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5D3AD3F-DF5A-426E-8D06-2198F46CDE8E}" type="slidenum">
              <a:rPr lang="en-US" smtClean="0"/>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6FEC228-E48A-4990-A85D-8FEE9BEE8F4C}" type="datetimeFigureOut">
              <a:rPr lang="en-US" smtClean="0"/>
              <a:pPr/>
              <a:t>7/21/2014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5D3AD3F-DF5A-426E-8D06-2198F46CDE8E}" type="slidenum">
              <a:rPr lang="en-US" smtClean="0"/>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6FEC228-E48A-4990-A85D-8FEE9BEE8F4C}" type="datetimeFigureOut">
              <a:rPr lang="en-US" smtClean="0"/>
              <a:pPr/>
              <a:t>7/21/2014</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5D3AD3F-DF5A-426E-8D06-2198F46CDE8E}"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hyperlink" Target="http://en.wikipedia.org/wiki/United_Kingdom" TargetMode="External"/><Relationship Id="rId3" Type="http://schemas.openxmlformats.org/officeDocument/2006/relationships/hyperlink" Target="http://en.wikipedia.org/wiki/April_1" TargetMode="External"/><Relationship Id="rId7" Type="http://schemas.openxmlformats.org/officeDocument/2006/relationships/hyperlink" Target="http://en.wikipedia.org/wiki/1657" TargetMode="Externa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hyperlink" Target="http://en.wikipedia.org/wiki/June_3" TargetMode="External"/><Relationship Id="rId11" Type="http://schemas.openxmlformats.org/officeDocument/2006/relationships/hyperlink" Target="http://en.wikipedia.org/wiki/Systemic_circulation" TargetMode="External"/><Relationship Id="rId5" Type="http://schemas.openxmlformats.org/officeDocument/2006/relationships/hyperlink" Target="http://en.wikipedia.org/wiki/Folkestone" TargetMode="External"/><Relationship Id="rId10" Type="http://schemas.openxmlformats.org/officeDocument/2006/relationships/hyperlink" Target="http://en.wikipedia.org/wiki/Hieronymus_Fabricius" TargetMode="External"/><Relationship Id="rId4" Type="http://schemas.openxmlformats.org/officeDocument/2006/relationships/hyperlink" Target="http://en.wikipedia.org/wiki/1578" TargetMode="External"/><Relationship Id="rId9" Type="http://schemas.openxmlformats.org/officeDocument/2006/relationships/hyperlink" Target="http://en.wikipedia.org/wiki/Physician"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en.wikipedia.org/wiki/February_27" TargetMode="External"/><Relationship Id="rId13" Type="http://schemas.openxmlformats.org/officeDocument/2006/relationships/hyperlink" Target="http://en.wikipedia.org/wiki/Physiology" TargetMode="External"/><Relationship Id="rId18" Type="http://schemas.openxmlformats.org/officeDocument/2006/relationships/hyperlink" Target="http://en.wikipedia.org/wiki/Nobel_Prize_in_Physiology_or_Medicine" TargetMode="External"/><Relationship Id="rId3" Type="http://schemas.openxmlformats.org/officeDocument/2006/relationships/image" Target="http://upload.wikimedia.org/wikipedia/commons/5/56/Ivan_Pavlov_%28Nobel%29.png" TargetMode="External"/><Relationship Id="rId7" Type="http://schemas.openxmlformats.org/officeDocument/2006/relationships/hyperlink" Target="http://en.wikipedia.org/wiki/Russian_Empire" TargetMode="External"/><Relationship Id="rId12" Type="http://schemas.openxmlformats.org/officeDocument/2006/relationships/hyperlink" Target="http://en.wikipedia.org/wiki/Russians" TargetMode="External"/><Relationship Id="rId17" Type="http://schemas.openxmlformats.org/officeDocument/2006/relationships/hyperlink" Target="http://en.wikipedia.org/wiki/Behavior_modification" TargetMode="External"/><Relationship Id="rId2" Type="http://schemas.openxmlformats.org/officeDocument/2006/relationships/image" Target="../media/image4.png"/><Relationship Id="rId16" Type="http://schemas.openxmlformats.org/officeDocument/2006/relationships/hyperlink" Target="http://en.wikipedia.org/wiki/Transmarginal_inhibition" TargetMode="External"/><Relationship Id="rId1" Type="http://schemas.openxmlformats.org/officeDocument/2006/relationships/slideLayout" Target="../slideLayouts/slideLayout7.xml"/><Relationship Id="rId6" Type="http://schemas.openxmlformats.org/officeDocument/2006/relationships/hyperlink" Target="http://en.wikipedia.org/wiki/Ryazan" TargetMode="External"/><Relationship Id="rId11" Type="http://schemas.openxmlformats.org/officeDocument/2006/relationships/hyperlink" Target="http://en.wikipedia.org/wiki/Soviet_Union" TargetMode="External"/><Relationship Id="rId5" Type="http://schemas.openxmlformats.org/officeDocument/2006/relationships/hyperlink" Target="http://en.wikipedia.org/wiki/1849" TargetMode="External"/><Relationship Id="rId15" Type="http://schemas.openxmlformats.org/officeDocument/2006/relationships/hyperlink" Target="http://en.wikipedia.org/wiki/Physician" TargetMode="External"/><Relationship Id="rId10" Type="http://schemas.openxmlformats.org/officeDocument/2006/relationships/hyperlink" Target="http://en.wikipedia.org/wiki/Saint_Petersburg" TargetMode="External"/><Relationship Id="rId4" Type="http://schemas.openxmlformats.org/officeDocument/2006/relationships/hyperlink" Target="http://en.wikipedia.org/wiki/September_14" TargetMode="External"/><Relationship Id="rId9" Type="http://schemas.openxmlformats.org/officeDocument/2006/relationships/hyperlink" Target="http://en.wikipedia.org/wiki/1936" TargetMode="External"/><Relationship Id="rId14" Type="http://schemas.openxmlformats.org/officeDocument/2006/relationships/hyperlink" Target="http://en.wikipedia.org/wiki/Psychologist"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en.wikipedia.org/wiki/France" TargetMode="External"/><Relationship Id="rId3" Type="http://schemas.openxmlformats.org/officeDocument/2006/relationships/hyperlink" Target="http://en.wikipedia.org/wiki/July_12" TargetMode="External"/><Relationship Id="rId7" Type="http://schemas.openxmlformats.org/officeDocument/2006/relationships/hyperlink" Target="http://en.wikipedia.org/wiki/1878" TargetMode="External"/><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hyperlink" Target="http://en.wikipedia.org/wiki/February_10" TargetMode="External"/><Relationship Id="rId5" Type="http://schemas.openxmlformats.org/officeDocument/2006/relationships/hyperlink" Target="http://en.wikipedia.org/wiki/Saint-Julien,_Rh%C3%B4ne" TargetMode="External"/><Relationship Id="rId10" Type="http://schemas.openxmlformats.org/officeDocument/2006/relationships/hyperlink" Target="http://en.wikipedia.org/wiki/Mus%C3%A9um_national_d'Histoire_naturelle" TargetMode="External"/><Relationship Id="rId4" Type="http://schemas.openxmlformats.org/officeDocument/2006/relationships/hyperlink" Target="http://en.wikipedia.org/wiki/1813" TargetMode="External"/><Relationship Id="rId9" Type="http://schemas.openxmlformats.org/officeDocument/2006/relationships/hyperlink" Target="http://en.wikipedia.org/wiki/Physiology"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en.wikipedia.org/wiki/Pasadena,_California" TargetMode="External"/><Relationship Id="rId13" Type="http://schemas.openxmlformats.org/officeDocument/2006/relationships/hyperlink" Target="http://en.wikipedia.org/wiki/Nobel_Prize_in_Physiology_or_Medicine" TargetMode="External"/><Relationship Id="rId3" Type="http://schemas.openxmlformats.org/officeDocument/2006/relationships/hyperlink" Target="http://en.wikipedia.org/wiki/September_25" TargetMode="External"/><Relationship Id="rId7" Type="http://schemas.openxmlformats.org/officeDocument/2006/relationships/hyperlink" Target="http://en.wikipedia.org/wiki/1945" TargetMode="External"/><Relationship Id="rId12" Type="http://schemas.openxmlformats.org/officeDocument/2006/relationships/hyperlink" Target="http://en.wikipedia.org/wiki/John_Howard_Northrop" TargetMode="Externa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hyperlink" Target="http://en.wikipedia.org/wiki/December_4" TargetMode="External"/><Relationship Id="rId11" Type="http://schemas.openxmlformats.org/officeDocument/2006/relationships/hyperlink" Target="http://en.wikipedia.org/wiki/Embryology" TargetMode="External"/><Relationship Id="rId5" Type="http://schemas.openxmlformats.org/officeDocument/2006/relationships/hyperlink" Target="http://en.wikipedia.org/wiki/Lexington,_Kentucky" TargetMode="External"/><Relationship Id="rId10" Type="http://schemas.openxmlformats.org/officeDocument/2006/relationships/hyperlink" Target="http://en.wikipedia.org/wiki/Genetics" TargetMode="External"/><Relationship Id="rId4" Type="http://schemas.openxmlformats.org/officeDocument/2006/relationships/hyperlink" Target="http://en.wikipedia.org/wiki/1866" TargetMode="External"/><Relationship Id="rId9" Type="http://schemas.openxmlformats.org/officeDocument/2006/relationships/hyperlink" Target="http://en.wikipedia.org/wiki/United_State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1028" name="WordArt 4"/>
          <p:cNvSpPr>
            <a:spLocks noChangeArrowheads="1" noChangeShapeType="1" noTextEdit="1"/>
          </p:cNvSpPr>
          <p:nvPr/>
        </p:nvSpPr>
        <p:spPr bwMode="auto">
          <a:xfrm>
            <a:off x="990600" y="1752600"/>
            <a:ext cx="7200900" cy="1447800"/>
          </a:xfrm>
          <a:prstGeom prst="rect">
            <a:avLst/>
          </a:prstGeom>
        </p:spPr>
        <p:txBody>
          <a:bodyPr wrap="none" fromWordArt="1">
            <a:prstTxWarp prst="textWave1">
              <a:avLst>
                <a:gd name="adj1" fmla="val 13005"/>
                <a:gd name="adj2" fmla="val 161"/>
              </a:avLst>
            </a:prstTxWarp>
          </a:bodyPr>
          <a:lstStyle/>
          <a:p>
            <a:pPr algn="ctr" rtl="0"/>
            <a:r>
              <a:rPr lang="en-US" sz="3600" kern="10" spc="0" dirty="0" smtClean="0">
                <a:ln w="9525">
                  <a:noFill/>
                  <a:round/>
                  <a:headEnd/>
                  <a:tailEnd/>
                </a:ln>
                <a:gradFill rotWithShape="0">
                  <a:gsLst>
                    <a:gs pos="0">
                      <a:srgbClr val="9999FF"/>
                    </a:gs>
                    <a:gs pos="100000">
                      <a:srgbClr val="009999"/>
                    </a:gs>
                  </a:gsLst>
                  <a:lin ang="5400000" scaled="1"/>
                </a:gradFill>
                <a:effectLst>
                  <a:outerShdw dist="53882" dir="2700000" algn="ctr" rotWithShape="0">
                    <a:srgbClr val="C0C0C0">
                      <a:alpha val="80000"/>
                    </a:srgbClr>
                  </a:outerShdw>
                </a:effectLst>
                <a:latin typeface="Times New Roman"/>
                <a:cs typeface="Times New Roman"/>
              </a:rPr>
              <a:t>INTRODUCTION OF PHYSIOLOGY</a:t>
            </a:r>
            <a:endParaRPr lang="en-US" sz="3600" kern="10" spc="0" dirty="0">
              <a:ln w="9525">
                <a:noFill/>
                <a:round/>
                <a:headEnd/>
                <a:tailEnd/>
              </a:ln>
              <a:gradFill rotWithShape="0">
                <a:gsLst>
                  <a:gs pos="0">
                    <a:srgbClr val="9999FF"/>
                  </a:gs>
                  <a:gs pos="100000">
                    <a:srgbClr val="009999"/>
                  </a:gs>
                </a:gsLst>
                <a:lin ang="5400000" scaled="1"/>
              </a:gradFill>
              <a:effectLst>
                <a:outerShdw dist="53882" dir="2700000" algn="ctr" rotWithShape="0">
                  <a:srgbClr val="C0C0C0">
                    <a:alpha val="80000"/>
                  </a:srgbClr>
                </a:outerShdw>
              </a:effectLst>
              <a:latin typeface="Times New Roman"/>
              <a:cs typeface="Times New Roman"/>
            </a:endParaRPr>
          </a:p>
        </p:txBody>
      </p:sp>
      <p:sp>
        <p:nvSpPr>
          <p:cNvPr id="7" name="Rectangle 6"/>
          <p:cNvSpPr/>
          <p:nvPr/>
        </p:nvSpPr>
        <p:spPr>
          <a:xfrm>
            <a:off x="304800" y="4876800"/>
            <a:ext cx="3362325" cy="830997"/>
          </a:xfrm>
          <a:prstGeom prst="rect">
            <a:avLst/>
          </a:prstGeom>
        </p:spPr>
        <p:txBody>
          <a:bodyPr wrap="square">
            <a:spAutoFit/>
          </a:bodyPr>
          <a:lstStyle/>
          <a:p>
            <a:pPr lvl="0"/>
            <a:r>
              <a:rPr lang="en-US" sz="2400" b="1" spc="50" dirty="0" smtClean="0">
                <a:ln w="12700" cmpd="sng">
                  <a:solidFill>
                    <a:srgbClr val="D19049">
                      <a:satMod val="120000"/>
                      <a:shade val="80000"/>
                    </a:srgbClr>
                  </a:solidFill>
                  <a:prstDash val="solid"/>
                </a:ln>
                <a:solidFill>
                  <a:srgbClr val="D19049">
                    <a:tint val="1000"/>
                  </a:srgbClr>
                </a:solidFill>
                <a:effectLst>
                  <a:glow rad="53100">
                    <a:srgbClr val="D19049">
                      <a:satMod val="180000"/>
                      <a:alpha val="30000"/>
                    </a:srgbClr>
                  </a:glow>
                </a:effectLst>
              </a:rPr>
              <a:t>Dr. A. K.Dwivedi</a:t>
            </a:r>
          </a:p>
          <a:p>
            <a:pPr lvl="0"/>
            <a:r>
              <a:rPr lang="en-US" sz="2400" b="1" spc="50" dirty="0" smtClean="0">
                <a:ln w="12700" cmpd="sng">
                  <a:solidFill>
                    <a:srgbClr val="D19049">
                      <a:satMod val="120000"/>
                      <a:shade val="80000"/>
                    </a:srgbClr>
                  </a:solidFill>
                  <a:prstDash val="solid"/>
                </a:ln>
                <a:solidFill>
                  <a:srgbClr val="D19049">
                    <a:tint val="1000"/>
                  </a:srgbClr>
                </a:solidFill>
                <a:effectLst>
                  <a:glow rad="53100">
                    <a:srgbClr val="D19049">
                      <a:satMod val="180000"/>
                      <a:alpha val="30000"/>
                    </a:srgbClr>
                  </a:glow>
                </a:effectLst>
              </a:rPr>
              <a:t>(H.O.D</a:t>
            </a:r>
            <a:r>
              <a:rPr lang="en-US" sz="2400" b="1" spc="50" dirty="0" smtClean="0">
                <a:ln w="12700" cmpd="sng">
                  <a:solidFill>
                    <a:srgbClr val="D19049">
                      <a:satMod val="120000"/>
                      <a:shade val="80000"/>
                    </a:srgbClr>
                  </a:solidFill>
                  <a:prstDash val="solid"/>
                </a:ln>
                <a:solidFill>
                  <a:srgbClr val="D19049">
                    <a:tint val="1000"/>
                  </a:srgbClr>
                </a:solidFill>
                <a:effectLst>
                  <a:glow rad="53100">
                    <a:srgbClr val="D19049">
                      <a:satMod val="180000"/>
                      <a:alpha val="30000"/>
                    </a:srgbClr>
                  </a:glow>
                </a:effectLst>
              </a:rPr>
              <a:t>)</a:t>
            </a:r>
            <a:endParaRPr lang="en-US" sz="2400" b="1" spc="50" dirty="0" smtClean="0">
              <a:ln w="12700" cmpd="sng">
                <a:solidFill>
                  <a:srgbClr val="D19049">
                    <a:satMod val="120000"/>
                    <a:shade val="80000"/>
                  </a:srgbClr>
                </a:solidFill>
                <a:prstDash val="solid"/>
              </a:ln>
              <a:solidFill>
                <a:srgbClr val="D19049">
                  <a:tint val="1000"/>
                </a:srgbClr>
              </a:solidFill>
              <a:effectLst>
                <a:glow rad="53100">
                  <a:srgbClr val="D19049">
                    <a:satMod val="180000"/>
                    <a:alpha val="30000"/>
                  </a:srgbClr>
                </a:glo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1028"/>
                                        </p:tgtEl>
                                        <p:attrNameLst>
                                          <p:attrName>style.visibility</p:attrName>
                                        </p:attrNameLst>
                                      </p:cBhvr>
                                      <p:to>
                                        <p:strVal val="visible"/>
                                      </p:to>
                                    </p:set>
                                    <p:animEffect transition="in" filter="fade">
                                      <p:cBhvr>
                                        <p:cTn id="7" dur="2000"/>
                                        <p:tgtEl>
                                          <p:spTgt spid="1028"/>
                                        </p:tgtEl>
                                      </p:cBhvr>
                                    </p:animEffect>
                                    <p:anim calcmode="lin" valueType="num">
                                      <p:cBhvr>
                                        <p:cTn id="8" dur="2000" fill="hold"/>
                                        <p:tgtEl>
                                          <p:spTgt spid="1028"/>
                                        </p:tgtEl>
                                        <p:attrNameLst>
                                          <p:attrName>ppt_w</p:attrName>
                                        </p:attrNameLst>
                                      </p:cBhvr>
                                      <p:tavLst>
                                        <p:tav tm="0" fmla="#ppt_w*sin(2.5*pi*$)">
                                          <p:val>
                                            <p:fltVal val="0"/>
                                          </p:val>
                                        </p:tav>
                                        <p:tav tm="100000">
                                          <p:val>
                                            <p:fltVal val="1"/>
                                          </p:val>
                                        </p:tav>
                                      </p:tavLst>
                                    </p:anim>
                                    <p:anim calcmode="lin" valueType="num">
                                      <p:cBhvr>
                                        <p:cTn id="9" dur="2000" fill="hold"/>
                                        <p:tgtEl>
                                          <p:spTgt spid="102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checkerboard(across)">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33600" y="152400"/>
            <a:ext cx="4185762"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CONTENTS</a:t>
            </a:r>
            <a:endParaRPr lang="en-US"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6" name="TextBox 5"/>
          <p:cNvSpPr txBox="1"/>
          <p:nvPr/>
        </p:nvSpPr>
        <p:spPr>
          <a:xfrm>
            <a:off x="0" y="1143000"/>
            <a:ext cx="9144000" cy="5601533"/>
          </a:xfrm>
          <a:prstGeom prst="rect">
            <a:avLst/>
          </a:prstGeom>
          <a:noFill/>
        </p:spPr>
        <p:txBody>
          <a:bodyPr wrap="square" rtlCol="0">
            <a:spAutoFit/>
          </a:bodyPr>
          <a:lstStyle/>
          <a:p>
            <a:pPr>
              <a:buFont typeface="Wingdings" pitchFamily="2" charset="2"/>
              <a:buChar char="Ø"/>
            </a:pPr>
            <a:r>
              <a:rPr lang="en-US" sz="3200" b="1" dirty="0" smtClean="0">
                <a:solidFill>
                  <a:schemeClr val="bg1"/>
                </a:solidFill>
              </a:rPr>
              <a:t> </a:t>
            </a:r>
            <a:r>
              <a:rPr lang="en-US" sz="2800" b="1" dirty="0" smtClean="0">
                <a:solidFill>
                  <a:schemeClr val="bg1"/>
                </a:solidFill>
              </a:rPr>
              <a:t>DISCOVERY BY DIFFERENT SCIENTIST</a:t>
            </a:r>
          </a:p>
          <a:p>
            <a:r>
              <a:rPr lang="en-US" sz="2800" b="1" dirty="0" smtClean="0">
                <a:solidFill>
                  <a:schemeClr val="bg1"/>
                </a:solidFill>
              </a:rPr>
              <a:t>     </a:t>
            </a:r>
          </a:p>
          <a:p>
            <a:pPr>
              <a:buFont typeface="Wingdings" pitchFamily="2" charset="2"/>
              <a:buChar char="Ø"/>
            </a:pPr>
            <a:r>
              <a:rPr lang="en-US" sz="2800" b="1" dirty="0" smtClean="0">
                <a:solidFill>
                  <a:schemeClr val="bg1"/>
                </a:solidFill>
              </a:rPr>
              <a:t>   WORD MEANING OF PHYSIOLOGY</a:t>
            </a:r>
          </a:p>
          <a:p>
            <a:endParaRPr lang="en-US" sz="2800" b="1" dirty="0" smtClean="0">
              <a:solidFill>
                <a:schemeClr val="bg1"/>
              </a:solidFill>
            </a:endParaRPr>
          </a:p>
          <a:p>
            <a:pPr>
              <a:buFont typeface="Wingdings" pitchFamily="2" charset="2"/>
              <a:buChar char="Ø"/>
            </a:pPr>
            <a:r>
              <a:rPr lang="en-US" sz="2800" b="1" dirty="0" smtClean="0">
                <a:solidFill>
                  <a:schemeClr val="bg1"/>
                </a:solidFill>
              </a:rPr>
              <a:t>  INTRODUCTION OF PHYSIOLOGY</a:t>
            </a:r>
          </a:p>
          <a:p>
            <a:endParaRPr lang="en-US" sz="2800" b="1" dirty="0" smtClean="0">
              <a:solidFill>
                <a:schemeClr val="bg1"/>
              </a:solidFill>
            </a:endParaRPr>
          </a:p>
          <a:p>
            <a:pPr>
              <a:buFont typeface="Wingdings" pitchFamily="2" charset="2"/>
              <a:buChar char="Ø"/>
            </a:pPr>
            <a:r>
              <a:rPr lang="en-US" sz="2800" b="1" dirty="0" smtClean="0">
                <a:solidFill>
                  <a:schemeClr val="bg1"/>
                </a:solidFill>
              </a:rPr>
              <a:t>  HISTORY</a:t>
            </a:r>
          </a:p>
          <a:p>
            <a:endParaRPr lang="en-US" sz="2800" b="1" dirty="0" smtClean="0">
              <a:solidFill>
                <a:schemeClr val="bg1"/>
              </a:solidFill>
            </a:endParaRPr>
          </a:p>
          <a:p>
            <a:pPr>
              <a:buFont typeface="Wingdings" pitchFamily="2" charset="2"/>
              <a:buChar char="Ø"/>
            </a:pPr>
            <a:r>
              <a:rPr lang="en-US" sz="2800" b="1" dirty="0" smtClean="0">
                <a:solidFill>
                  <a:schemeClr val="bg1"/>
                </a:solidFill>
              </a:rPr>
              <a:t>  PHYSIOLOGY  IS A PRECLINICAL SUBJECT                                       </a:t>
            </a:r>
          </a:p>
          <a:p>
            <a:endParaRPr lang="en-US" sz="2800" b="1" dirty="0" smtClean="0">
              <a:solidFill>
                <a:schemeClr val="bg1"/>
              </a:solidFill>
            </a:endParaRPr>
          </a:p>
          <a:p>
            <a:pPr>
              <a:buFont typeface="Wingdings" pitchFamily="2" charset="2"/>
              <a:buChar char="Ø"/>
            </a:pPr>
            <a:r>
              <a:rPr lang="en-US" sz="2800" b="1" dirty="0" smtClean="0">
                <a:solidFill>
                  <a:schemeClr val="bg1"/>
                </a:solidFill>
              </a:rPr>
              <a:t>  ROLE OF PHYSIOLOGY IN THE STUDY OF     HOMOEOPATHY</a:t>
            </a:r>
          </a:p>
          <a:p>
            <a:endParaRPr lang="en-US"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533400"/>
            <a:ext cx="8839200" cy="3108543"/>
          </a:xfrm>
          <a:prstGeom prst="rect">
            <a:avLst/>
          </a:prstGeom>
          <a:noFill/>
        </p:spPr>
        <p:txBody>
          <a:bodyPr wrap="square" rtlCol="0">
            <a:spAutoFit/>
          </a:bodyPr>
          <a:lstStyle/>
          <a:p>
            <a:pPr>
              <a:buFont typeface="Wingdings" pitchFamily="2" charset="2"/>
              <a:buChar char="Ø"/>
            </a:pPr>
            <a:r>
              <a:rPr lang="en-US" sz="2800" b="1" dirty="0" smtClean="0">
                <a:solidFill>
                  <a:schemeClr val="bg1"/>
                </a:solidFill>
              </a:rPr>
              <a:t> CELLS </a:t>
            </a:r>
          </a:p>
          <a:p>
            <a:pPr>
              <a:buFont typeface="Wingdings" pitchFamily="2" charset="2"/>
              <a:buChar char="Ø"/>
            </a:pPr>
            <a:endParaRPr lang="en-US" sz="2800" b="1" dirty="0" smtClean="0">
              <a:solidFill>
                <a:schemeClr val="bg1"/>
              </a:solidFill>
            </a:endParaRPr>
          </a:p>
          <a:p>
            <a:pPr>
              <a:buFont typeface="Wingdings" pitchFamily="2" charset="2"/>
              <a:buChar char="Ø"/>
            </a:pPr>
            <a:r>
              <a:rPr lang="en-US" sz="2800" b="1" dirty="0" smtClean="0">
                <a:solidFill>
                  <a:schemeClr val="bg1"/>
                </a:solidFill>
              </a:rPr>
              <a:t> TISSUE</a:t>
            </a:r>
          </a:p>
          <a:p>
            <a:endParaRPr lang="en-US" sz="2800" b="1" dirty="0" smtClean="0">
              <a:solidFill>
                <a:schemeClr val="bg1"/>
              </a:solidFill>
            </a:endParaRPr>
          </a:p>
          <a:p>
            <a:pPr>
              <a:buFont typeface="Wingdings" pitchFamily="2" charset="2"/>
              <a:buChar char="Ø"/>
            </a:pPr>
            <a:r>
              <a:rPr lang="en-US" sz="2800" b="1" dirty="0" smtClean="0">
                <a:solidFill>
                  <a:schemeClr val="bg1"/>
                </a:solidFill>
              </a:rPr>
              <a:t> ORGANS AND ORGAN SYSTEM</a:t>
            </a:r>
          </a:p>
          <a:p>
            <a:endParaRPr lang="en-US" sz="2800" dirty="0" smtClean="0">
              <a:solidFill>
                <a:schemeClr val="bg1"/>
              </a:solidFill>
            </a:endParaRPr>
          </a:p>
          <a:p>
            <a:endParaRPr lang="en-US" sz="28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152400"/>
            <a:ext cx="8991600" cy="646331"/>
          </a:xfrm>
          <a:prstGeom prst="rect">
            <a:avLst/>
          </a:prstGeom>
          <a:noFill/>
        </p:spPr>
        <p:txBody>
          <a:bodyPr wrap="square" rtlCol="0">
            <a:spAutoFit/>
          </a:bodyPr>
          <a:lstStyle/>
          <a:p>
            <a:r>
              <a:rPr lang="en-US" sz="3600" b="1" i="1" dirty="0" smtClean="0">
                <a:solidFill>
                  <a:srgbClr val="C00000"/>
                </a:solidFill>
              </a:rPr>
              <a:t>DISCOVERY OF DIFFERENT SCIENTIST</a:t>
            </a:r>
            <a:endParaRPr lang="en-US" sz="3600" b="1" i="1" dirty="0">
              <a:solidFill>
                <a:srgbClr val="C00000"/>
              </a:solidFill>
            </a:endParaRPr>
          </a:p>
        </p:txBody>
      </p:sp>
      <p:sp>
        <p:nvSpPr>
          <p:cNvPr id="4" name="TextBox 3"/>
          <p:cNvSpPr txBox="1"/>
          <p:nvPr/>
        </p:nvSpPr>
        <p:spPr>
          <a:xfrm>
            <a:off x="152400" y="1066800"/>
            <a:ext cx="8839200" cy="4524315"/>
          </a:xfrm>
          <a:prstGeom prst="rect">
            <a:avLst/>
          </a:prstGeom>
          <a:noFill/>
        </p:spPr>
        <p:txBody>
          <a:bodyPr wrap="square" rtlCol="0">
            <a:spAutoFit/>
          </a:bodyPr>
          <a:lstStyle/>
          <a:p>
            <a:pPr marL="857250" indent="-857250">
              <a:buFont typeface="+mj-lt"/>
              <a:buAutoNum type="romanLcPeriod"/>
            </a:pPr>
            <a:r>
              <a:rPr lang="en-US" sz="3600" b="1" dirty="0" smtClean="0">
                <a:solidFill>
                  <a:schemeClr val="bg1"/>
                </a:solidFill>
              </a:rPr>
              <a:t>William Harvey</a:t>
            </a:r>
          </a:p>
          <a:p>
            <a:pPr marL="857250" indent="-857250">
              <a:buFont typeface="+mj-lt"/>
              <a:buAutoNum type="romanLcPeriod"/>
            </a:pPr>
            <a:endParaRPr lang="en-US" sz="3600" b="1" dirty="0" smtClean="0">
              <a:solidFill>
                <a:schemeClr val="bg1"/>
              </a:solidFill>
            </a:endParaRPr>
          </a:p>
          <a:p>
            <a:pPr marL="857250" indent="-857250">
              <a:buFont typeface="+mj-lt"/>
              <a:buAutoNum type="romanLcPeriod"/>
            </a:pPr>
            <a:r>
              <a:rPr lang="en-US" sz="3600" b="1" dirty="0" smtClean="0">
                <a:solidFill>
                  <a:schemeClr val="bg1"/>
                </a:solidFill>
              </a:rPr>
              <a:t>Ivan Petrovich Pavlov</a:t>
            </a:r>
          </a:p>
          <a:p>
            <a:pPr marL="857250" indent="-857250">
              <a:buFont typeface="+mj-lt"/>
              <a:buAutoNum type="romanLcPeriod"/>
            </a:pPr>
            <a:endParaRPr lang="en-US" sz="3600" b="1" dirty="0" smtClean="0">
              <a:solidFill>
                <a:schemeClr val="bg1"/>
              </a:solidFill>
            </a:endParaRPr>
          </a:p>
          <a:p>
            <a:pPr marL="857250" indent="-857250">
              <a:buFont typeface="+mj-lt"/>
              <a:buAutoNum type="romanLcPeriod"/>
            </a:pPr>
            <a:r>
              <a:rPr lang="en-US" sz="3600" b="1" dirty="0" smtClean="0">
                <a:solidFill>
                  <a:schemeClr val="bg1"/>
                </a:solidFill>
              </a:rPr>
              <a:t>Claude Bernard</a:t>
            </a:r>
          </a:p>
          <a:p>
            <a:pPr marL="857250" indent="-857250">
              <a:buFont typeface="+mj-lt"/>
              <a:buAutoNum type="romanLcPeriod"/>
            </a:pPr>
            <a:endParaRPr lang="en-US" sz="3600" b="1" dirty="0" smtClean="0">
              <a:solidFill>
                <a:schemeClr val="bg1"/>
              </a:solidFill>
            </a:endParaRPr>
          </a:p>
          <a:p>
            <a:pPr marL="857250" indent="-857250">
              <a:buFont typeface="+mj-lt"/>
              <a:buAutoNum type="romanLcPeriod"/>
            </a:pPr>
            <a:r>
              <a:rPr lang="en-US" sz="3600" b="1" dirty="0" smtClean="0">
                <a:solidFill>
                  <a:schemeClr val="bg1"/>
                </a:solidFill>
              </a:rPr>
              <a:t>Thomas Hunt Morgan</a:t>
            </a:r>
          </a:p>
          <a:p>
            <a:endParaRPr lang="en-US" dirty="0" smtClean="0">
              <a:solidFill>
                <a:schemeClr val="bg1"/>
              </a:solidFill>
            </a:endParaRPr>
          </a:p>
          <a:p>
            <a:endParaRPr lang="en-US" dirty="0" smtClean="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iterate type="lt">
                                    <p:tmPct val="5000"/>
                                  </p:iterate>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illiam Harvey"/>
          <p:cNvPicPr>
            <a:picLocks noChangeAspect="1" noChangeArrowheads="1"/>
          </p:cNvPicPr>
          <p:nvPr/>
        </p:nvPicPr>
        <p:blipFill>
          <a:blip r:embed="rId2"/>
          <a:srcRect/>
          <a:stretch>
            <a:fillRect/>
          </a:stretch>
        </p:blipFill>
        <p:spPr bwMode="auto">
          <a:xfrm>
            <a:off x="152400" y="990600"/>
            <a:ext cx="3281363" cy="3962400"/>
          </a:xfrm>
          <a:prstGeom prst="rect">
            <a:avLst/>
          </a:prstGeom>
          <a:noFill/>
          <a:ln w="9525">
            <a:noFill/>
            <a:miter lim="800000"/>
            <a:headEnd/>
            <a:tailEnd/>
          </a:ln>
        </p:spPr>
      </p:pic>
      <p:graphicFrame>
        <p:nvGraphicFramePr>
          <p:cNvPr id="4" name="Table 3"/>
          <p:cNvGraphicFramePr>
            <a:graphicFrameLocks noGrp="1"/>
          </p:cNvGraphicFramePr>
          <p:nvPr/>
        </p:nvGraphicFramePr>
        <p:xfrm>
          <a:off x="3657600" y="990600"/>
          <a:ext cx="5029200" cy="4190998"/>
        </p:xfrm>
        <a:graphic>
          <a:graphicData uri="http://schemas.openxmlformats.org/drawingml/2006/table">
            <a:tbl>
              <a:tblPr/>
              <a:tblGrid>
                <a:gridCol w="2634343"/>
                <a:gridCol w="2394857"/>
              </a:tblGrid>
              <a:tr h="1006558">
                <a:tc>
                  <a:txBody>
                    <a:bodyPr/>
                    <a:lstStyle/>
                    <a:p>
                      <a:pPr marL="0" marR="0" algn="ctr">
                        <a:lnSpc>
                          <a:spcPts val="1320"/>
                        </a:lnSpc>
                        <a:spcBef>
                          <a:spcPts val="0"/>
                        </a:spcBef>
                        <a:spcAft>
                          <a:spcPts val="0"/>
                        </a:spcAft>
                      </a:pPr>
                      <a:r>
                        <a:rPr lang="en-US" sz="2000" b="1" dirty="0">
                          <a:solidFill>
                            <a:schemeClr val="bg1"/>
                          </a:solidFill>
                          <a:latin typeface="Times New Roman"/>
                          <a:ea typeface="Times New Roman"/>
                        </a:rPr>
                        <a:t>Born</a:t>
                      </a:r>
                      <a:endParaRPr lang="en-US" sz="2000" dirty="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2000" u="sng" dirty="0">
                          <a:solidFill>
                            <a:schemeClr val="bg1"/>
                          </a:solidFill>
                          <a:latin typeface="Times New Roman"/>
                          <a:ea typeface="Times New Roman"/>
                          <a:hlinkClick r:id="rId3" tooltip="April 1"/>
                        </a:rPr>
                        <a:t>April 1</a:t>
                      </a:r>
                      <a:r>
                        <a:rPr lang="en-US" sz="2000" dirty="0">
                          <a:solidFill>
                            <a:schemeClr val="bg1"/>
                          </a:solidFill>
                          <a:latin typeface="Times New Roman"/>
                          <a:ea typeface="Times New Roman"/>
                        </a:rPr>
                        <a:t>, </a:t>
                      </a:r>
                      <a:r>
                        <a:rPr lang="en-US" sz="2000" u="sng" dirty="0" smtClean="0">
                          <a:solidFill>
                            <a:schemeClr val="bg1"/>
                          </a:solidFill>
                          <a:latin typeface="Times New Roman"/>
                          <a:ea typeface="Times New Roman"/>
                          <a:hlinkClick r:id="rId4" tooltip="1578"/>
                        </a:rPr>
                        <a:t>1578</a:t>
                      </a:r>
                      <a:endParaRPr lang="en-US" sz="2000" u="sng" dirty="0" smtClean="0">
                        <a:solidFill>
                          <a:schemeClr val="bg1"/>
                        </a:solidFill>
                        <a:latin typeface="Times New Roman"/>
                        <a:ea typeface="Times New Roman"/>
                      </a:endParaRPr>
                    </a:p>
                    <a:p>
                      <a:pPr marL="0" marR="0">
                        <a:lnSpc>
                          <a:spcPts val="1560"/>
                        </a:lnSpc>
                        <a:spcBef>
                          <a:spcPts val="0"/>
                        </a:spcBef>
                        <a:spcAft>
                          <a:spcPts val="0"/>
                        </a:spcAft>
                      </a:pPr>
                      <a:r>
                        <a:rPr lang="en-US" sz="2000" dirty="0">
                          <a:solidFill>
                            <a:schemeClr val="bg1"/>
                          </a:solidFill>
                          <a:latin typeface="Times New Roman"/>
                          <a:ea typeface="Times New Roman"/>
                        </a:rPr>
                        <a:t/>
                      </a:r>
                      <a:br>
                        <a:rPr lang="en-US" sz="2000" dirty="0">
                          <a:solidFill>
                            <a:schemeClr val="bg1"/>
                          </a:solidFill>
                          <a:latin typeface="Times New Roman"/>
                          <a:ea typeface="Times New Roman"/>
                        </a:rPr>
                      </a:br>
                      <a:r>
                        <a:rPr lang="en-US" sz="2000" u="sng" dirty="0" err="1">
                          <a:solidFill>
                            <a:schemeClr val="bg1"/>
                          </a:solidFill>
                          <a:latin typeface="Times New Roman"/>
                          <a:ea typeface="Times New Roman"/>
                          <a:hlinkClick r:id="rId5" tooltip="Folkestone"/>
                        </a:rPr>
                        <a:t>Folkestone</a:t>
                      </a:r>
                      <a:endParaRPr lang="en-US" sz="2000" dirty="0">
                        <a:solidFill>
                          <a:schemeClr val="bg1"/>
                        </a:solidFill>
                        <a:latin typeface="Times New Roman"/>
                        <a:ea typeface="Times New Roman"/>
                      </a:endParaRPr>
                    </a:p>
                  </a:txBody>
                  <a:tcPr marL="9525" marR="9525" marT="9525" marB="9525" anchor="ctr">
                    <a:lnL>
                      <a:noFill/>
                    </a:lnL>
                    <a:lnR>
                      <a:noFill/>
                    </a:lnR>
                    <a:lnT>
                      <a:noFill/>
                    </a:lnT>
                    <a:lnB>
                      <a:noFill/>
                    </a:lnB>
                  </a:tcPr>
                </a:tc>
              </a:tr>
              <a:tr h="636888">
                <a:tc>
                  <a:txBody>
                    <a:bodyPr/>
                    <a:lstStyle/>
                    <a:p>
                      <a:pPr marL="0" marR="0" algn="ctr">
                        <a:lnSpc>
                          <a:spcPts val="1320"/>
                        </a:lnSpc>
                        <a:spcBef>
                          <a:spcPts val="0"/>
                        </a:spcBef>
                        <a:spcAft>
                          <a:spcPts val="0"/>
                        </a:spcAft>
                      </a:pPr>
                      <a:r>
                        <a:rPr lang="en-US" sz="2000" b="1" dirty="0">
                          <a:solidFill>
                            <a:schemeClr val="bg1"/>
                          </a:solidFill>
                          <a:latin typeface="Times New Roman"/>
                          <a:ea typeface="Times New Roman"/>
                        </a:rPr>
                        <a:t>Died</a:t>
                      </a:r>
                      <a:endParaRPr lang="en-US" sz="2000" dirty="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2000" u="sng" dirty="0">
                          <a:solidFill>
                            <a:schemeClr val="bg1"/>
                          </a:solidFill>
                          <a:latin typeface="Times New Roman"/>
                          <a:ea typeface="Times New Roman"/>
                          <a:hlinkClick r:id="rId6" tooltip="June 3"/>
                        </a:rPr>
                        <a:t>June 3</a:t>
                      </a:r>
                      <a:r>
                        <a:rPr lang="en-US" sz="2000" dirty="0">
                          <a:solidFill>
                            <a:schemeClr val="bg1"/>
                          </a:solidFill>
                          <a:latin typeface="Times New Roman"/>
                          <a:ea typeface="Times New Roman"/>
                        </a:rPr>
                        <a:t>, </a:t>
                      </a:r>
                      <a:r>
                        <a:rPr lang="en-US" sz="2000" u="sng" dirty="0">
                          <a:solidFill>
                            <a:schemeClr val="bg1"/>
                          </a:solidFill>
                          <a:latin typeface="Times New Roman"/>
                          <a:ea typeface="Times New Roman"/>
                          <a:hlinkClick r:id="rId7" tooltip="1657"/>
                        </a:rPr>
                        <a:t>1657</a:t>
                      </a:r>
                      <a:endParaRPr lang="en-US" sz="2000" dirty="0">
                        <a:solidFill>
                          <a:schemeClr val="bg1"/>
                        </a:solidFill>
                        <a:latin typeface="Times New Roman"/>
                        <a:ea typeface="Times New Roman"/>
                      </a:endParaRPr>
                    </a:p>
                  </a:txBody>
                  <a:tcPr marL="9525" marR="9525" marT="9525" marB="9525" anchor="ctr">
                    <a:lnL>
                      <a:noFill/>
                    </a:lnL>
                    <a:lnR>
                      <a:noFill/>
                    </a:lnR>
                    <a:lnT>
                      <a:noFill/>
                    </a:lnT>
                    <a:lnB>
                      <a:noFill/>
                    </a:lnB>
                  </a:tcPr>
                </a:tc>
              </a:tr>
              <a:tr h="636888">
                <a:tc>
                  <a:txBody>
                    <a:bodyPr/>
                    <a:lstStyle/>
                    <a:p>
                      <a:pPr marL="0" marR="0" algn="ctr">
                        <a:lnSpc>
                          <a:spcPts val="1320"/>
                        </a:lnSpc>
                        <a:spcBef>
                          <a:spcPts val="0"/>
                        </a:spcBef>
                        <a:spcAft>
                          <a:spcPts val="0"/>
                        </a:spcAft>
                      </a:pPr>
                      <a:r>
                        <a:rPr lang="en-US" sz="2000" b="1">
                          <a:solidFill>
                            <a:schemeClr val="bg1"/>
                          </a:solidFill>
                          <a:latin typeface="Times New Roman"/>
                          <a:ea typeface="Times New Roman"/>
                        </a:rPr>
                        <a:t>Nationality</a:t>
                      </a:r>
                      <a:endParaRPr lang="en-US" sz="200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2000" dirty="0">
                          <a:solidFill>
                            <a:schemeClr val="bg1"/>
                          </a:solidFill>
                          <a:latin typeface="Times New Roman"/>
                          <a:ea typeface="Times New Roman"/>
                        </a:rPr>
                        <a:t> </a:t>
                      </a:r>
                      <a:r>
                        <a:rPr lang="en-US" sz="2000" u="sng" dirty="0">
                          <a:solidFill>
                            <a:schemeClr val="bg1"/>
                          </a:solidFill>
                          <a:latin typeface="Times New Roman"/>
                          <a:ea typeface="Times New Roman"/>
                          <a:hlinkClick r:id="rId8" tooltip="United Kingdom"/>
                        </a:rPr>
                        <a:t>English</a:t>
                      </a:r>
                      <a:endParaRPr lang="en-US" sz="2000" dirty="0">
                        <a:solidFill>
                          <a:schemeClr val="bg1"/>
                        </a:solidFill>
                        <a:latin typeface="Times New Roman"/>
                        <a:ea typeface="Times New Roman"/>
                      </a:endParaRPr>
                    </a:p>
                  </a:txBody>
                  <a:tcPr marL="9525" marR="9525" marT="9525" marB="9525" anchor="ctr">
                    <a:lnL>
                      <a:noFill/>
                    </a:lnL>
                    <a:lnR>
                      <a:noFill/>
                    </a:lnR>
                    <a:lnT>
                      <a:noFill/>
                    </a:lnT>
                    <a:lnB>
                      <a:noFill/>
                    </a:lnB>
                  </a:tcPr>
                </a:tc>
              </a:tr>
              <a:tr h="636888">
                <a:tc>
                  <a:txBody>
                    <a:bodyPr/>
                    <a:lstStyle/>
                    <a:p>
                      <a:pPr marL="0" marR="0" algn="ctr">
                        <a:lnSpc>
                          <a:spcPts val="1320"/>
                        </a:lnSpc>
                        <a:spcBef>
                          <a:spcPts val="0"/>
                        </a:spcBef>
                        <a:spcAft>
                          <a:spcPts val="0"/>
                        </a:spcAft>
                      </a:pPr>
                      <a:r>
                        <a:rPr lang="en-US" sz="2000" b="1">
                          <a:solidFill>
                            <a:schemeClr val="bg1"/>
                          </a:solidFill>
                          <a:latin typeface="Times New Roman"/>
                          <a:ea typeface="Times New Roman"/>
                        </a:rPr>
                        <a:t>Fields</a:t>
                      </a:r>
                      <a:endParaRPr lang="en-US" sz="200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2000" u="sng" dirty="0">
                          <a:solidFill>
                            <a:schemeClr val="bg1"/>
                          </a:solidFill>
                          <a:latin typeface="Times New Roman"/>
                          <a:ea typeface="Times New Roman"/>
                          <a:hlinkClick r:id="rId9" tooltip="Physician"/>
                        </a:rPr>
                        <a:t>physician</a:t>
                      </a:r>
                      <a:endParaRPr lang="en-US" sz="2000" dirty="0">
                        <a:solidFill>
                          <a:schemeClr val="bg1"/>
                        </a:solidFill>
                        <a:latin typeface="Times New Roman"/>
                        <a:ea typeface="Times New Roman"/>
                      </a:endParaRPr>
                    </a:p>
                  </a:txBody>
                  <a:tcPr marL="9525" marR="9525" marT="9525" marB="9525" anchor="ctr">
                    <a:lnL>
                      <a:noFill/>
                    </a:lnL>
                    <a:lnR>
                      <a:noFill/>
                    </a:lnR>
                    <a:lnT>
                      <a:noFill/>
                    </a:lnT>
                    <a:lnB>
                      <a:noFill/>
                    </a:lnB>
                  </a:tcPr>
                </a:tc>
              </a:tr>
              <a:tr h="636888">
                <a:tc>
                  <a:txBody>
                    <a:bodyPr/>
                    <a:lstStyle/>
                    <a:p>
                      <a:pPr marL="0" marR="0" algn="ctr">
                        <a:lnSpc>
                          <a:spcPts val="1320"/>
                        </a:lnSpc>
                        <a:spcBef>
                          <a:spcPts val="0"/>
                        </a:spcBef>
                        <a:spcAft>
                          <a:spcPts val="0"/>
                        </a:spcAft>
                      </a:pPr>
                      <a:r>
                        <a:rPr lang="en-US" sz="2000" b="1" dirty="0" smtClean="0">
                          <a:solidFill>
                            <a:schemeClr val="bg1"/>
                          </a:solidFill>
                          <a:latin typeface="Times New Roman"/>
                          <a:ea typeface="Times New Roman"/>
                        </a:rPr>
                        <a:t>Doctoral</a:t>
                      </a:r>
                      <a:r>
                        <a:rPr lang="en-US" sz="2000" b="1" baseline="0" dirty="0" smtClean="0">
                          <a:solidFill>
                            <a:schemeClr val="bg1"/>
                          </a:solidFill>
                          <a:latin typeface="Times New Roman"/>
                          <a:ea typeface="Times New Roman"/>
                        </a:rPr>
                        <a:t> </a:t>
                      </a:r>
                      <a:r>
                        <a:rPr lang="en-US" sz="2000" b="1" dirty="0" smtClean="0">
                          <a:solidFill>
                            <a:schemeClr val="bg1"/>
                          </a:solidFill>
                          <a:latin typeface="Times New Roman"/>
                          <a:ea typeface="Times New Roman"/>
                        </a:rPr>
                        <a:t>advisor</a:t>
                      </a:r>
                      <a:endParaRPr lang="en-US" sz="2000" dirty="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2000" u="sng" dirty="0">
                          <a:solidFill>
                            <a:schemeClr val="bg1"/>
                          </a:solidFill>
                          <a:latin typeface="Times New Roman"/>
                          <a:ea typeface="Times New Roman"/>
                          <a:hlinkClick r:id="rId10" tooltip="Hieronymus Fabricius"/>
                        </a:rPr>
                        <a:t>Hieronymus Fabricius</a:t>
                      </a:r>
                      <a:endParaRPr lang="en-US" sz="2000" dirty="0">
                        <a:solidFill>
                          <a:schemeClr val="bg1"/>
                        </a:solidFill>
                        <a:latin typeface="Times New Roman"/>
                        <a:ea typeface="Times New Roman"/>
                      </a:endParaRPr>
                    </a:p>
                  </a:txBody>
                  <a:tcPr marL="9525" marR="9525" marT="9525" marB="9525" anchor="ctr">
                    <a:lnL>
                      <a:noFill/>
                    </a:lnL>
                    <a:lnR>
                      <a:noFill/>
                    </a:lnR>
                    <a:lnT>
                      <a:noFill/>
                    </a:lnT>
                    <a:lnB>
                      <a:noFill/>
                    </a:lnB>
                  </a:tcPr>
                </a:tc>
              </a:tr>
              <a:tr h="636888">
                <a:tc>
                  <a:txBody>
                    <a:bodyPr/>
                    <a:lstStyle/>
                    <a:p>
                      <a:pPr marL="0" marR="0" algn="ctr">
                        <a:lnSpc>
                          <a:spcPts val="1320"/>
                        </a:lnSpc>
                        <a:spcBef>
                          <a:spcPts val="0"/>
                        </a:spcBef>
                        <a:spcAft>
                          <a:spcPts val="0"/>
                        </a:spcAft>
                      </a:pPr>
                      <a:r>
                        <a:rPr lang="en-US" sz="2000" b="1" dirty="0">
                          <a:solidFill>
                            <a:schemeClr val="bg1"/>
                          </a:solidFill>
                          <a:latin typeface="Times New Roman"/>
                          <a:ea typeface="Times New Roman"/>
                        </a:rPr>
                        <a:t>Known for</a:t>
                      </a:r>
                      <a:endParaRPr lang="en-US" sz="2000" dirty="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2000" u="sng" dirty="0">
                          <a:solidFill>
                            <a:schemeClr val="bg1"/>
                          </a:solidFill>
                          <a:latin typeface="Times New Roman"/>
                          <a:ea typeface="Times New Roman"/>
                          <a:hlinkClick r:id="rId11" tooltip="Systemic circulation"/>
                        </a:rPr>
                        <a:t>systemic circulation</a:t>
                      </a:r>
                      <a:endParaRPr lang="en-US" sz="2000" dirty="0">
                        <a:solidFill>
                          <a:schemeClr val="bg1"/>
                        </a:solidFill>
                        <a:latin typeface="Times New Roman"/>
                        <a:ea typeface="Times New Roman"/>
                      </a:endParaRPr>
                    </a:p>
                  </a:txBody>
                  <a:tcPr marL="9525" marR="9525" marT="9525" marB="9525" anchor="ctr">
                    <a:lnL>
                      <a:noFill/>
                    </a:lnL>
                    <a:lnR>
                      <a:noFill/>
                    </a:lnR>
                    <a:lnT>
                      <a:noFill/>
                    </a:lnT>
                    <a:lnB>
                      <a:noFill/>
                    </a:lnB>
                  </a:tcPr>
                </a:tc>
              </a:tr>
            </a:tbl>
          </a:graphicData>
        </a:graphic>
      </p:graphicFrame>
      <p:sp>
        <p:nvSpPr>
          <p:cNvPr id="6" name="TextBox 5"/>
          <p:cNvSpPr txBox="1"/>
          <p:nvPr/>
        </p:nvSpPr>
        <p:spPr>
          <a:xfrm>
            <a:off x="381000" y="5181600"/>
            <a:ext cx="7696200" cy="1200329"/>
          </a:xfrm>
          <a:prstGeom prst="rect">
            <a:avLst/>
          </a:prstGeom>
          <a:noFill/>
        </p:spPr>
        <p:txBody>
          <a:bodyPr wrap="square" rtlCol="0">
            <a:spAutoFit/>
          </a:bodyPr>
          <a:lstStyle/>
          <a:p>
            <a:pPr>
              <a:buFont typeface="Wingdings" pitchFamily="2" charset="2"/>
              <a:buChar char="Ø"/>
            </a:pPr>
            <a:r>
              <a:rPr lang="en-US" sz="2400" b="1" dirty="0" smtClean="0">
                <a:solidFill>
                  <a:schemeClr val="bg1"/>
                </a:solidFill>
              </a:rPr>
              <a:t> Father of Physiology.</a:t>
            </a:r>
          </a:p>
          <a:p>
            <a:pPr>
              <a:buFont typeface="Wingdings" pitchFamily="2" charset="2"/>
              <a:buChar char="Ø"/>
            </a:pPr>
            <a:r>
              <a:rPr lang="en-US" sz="2400" b="1" dirty="0" smtClean="0">
                <a:solidFill>
                  <a:schemeClr val="bg1"/>
                </a:solidFill>
              </a:rPr>
              <a:t> Discoverer of Circulatory System.</a:t>
            </a:r>
          </a:p>
          <a:p>
            <a:pPr>
              <a:buFont typeface="Wingdings" pitchFamily="2" charset="2"/>
              <a:buChar char="Ø"/>
            </a:pPr>
            <a:r>
              <a:rPr lang="en-US" sz="2400" b="1" dirty="0" smtClean="0">
                <a:solidFill>
                  <a:schemeClr val="bg1"/>
                </a:solidFill>
              </a:rPr>
              <a:t> Research in Embryology.   </a:t>
            </a:r>
            <a:endParaRPr lang="en-US" sz="2400" b="1" dirty="0">
              <a:solidFill>
                <a:schemeClr val="bg1"/>
              </a:solidFill>
            </a:endParaRPr>
          </a:p>
        </p:txBody>
      </p:sp>
      <p:sp>
        <p:nvSpPr>
          <p:cNvPr id="7" name="Rectangle 6"/>
          <p:cNvSpPr/>
          <p:nvPr/>
        </p:nvSpPr>
        <p:spPr>
          <a:xfrm>
            <a:off x="1600200" y="152400"/>
            <a:ext cx="5498620" cy="769441"/>
          </a:xfrm>
          <a:prstGeom prst="rect">
            <a:avLst/>
          </a:prstGeom>
          <a:noFill/>
        </p:spPr>
        <p:txBody>
          <a:bodyPr wrap="none" lIns="91440" tIns="45720" rIns="91440" bIns="45720">
            <a:spAutoFit/>
          </a:bodyPr>
          <a:lstStyle/>
          <a:p>
            <a:pPr algn="ctr"/>
            <a:r>
              <a:rPr lang="en-US" sz="4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WILLIAM HARVEY</a:t>
            </a:r>
            <a:endParaRPr lang="en-US"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1"/>
                                          </p:val>
                                        </p:tav>
                                        <p:tav tm="100000">
                                          <p:val>
                                            <p:strVal val="#ppt_x"/>
                                          </p:val>
                                        </p:tav>
                                      </p:tavLst>
                                    </p:anim>
                                    <p:anim calcmode="lin" valueType="num">
                                      <p:cBhvr>
                                        <p:cTn id="9" dur="1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 calcmode="lin" valueType="num">
                                      <p:cBhvr>
                                        <p:cTn id="14" dur="500" fill="hold"/>
                                        <p:tgtEl>
                                          <p:spTgt spid="1026"/>
                                        </p:tgtEl>
                                        <p:attrNameLst>
                                          <p:attrName>ppt_w</p:attrName>
                                        </p:attrNameLst>
                                      </p:cBhvr>
                                      <p:tavLst>
                                        <p:tav tm="0">
                                          <p:val>
                                            <p:fltVal val="0"/>
                                          </p:val>
                                        </p:tav>
                                        <p:tav tm="100000">
                                          <p:val>
                                            <p:strVal val="#ppt_w"/>
                                          </p:val>
                                        </p:tav>
                                      </p:tavLst>
                                    </p:anim>
                                    <p:anim calcmode="lin" valueType="num">
                                      <p:cBhvr>
                                        <p:cTn id="15" dur="500" fill="hold"/>
                                        <p:tgtEl>
                                          <p:spTgt spid="10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upload.wikimedia.org/wikipedia/commons/5/56/Ivan_Pavlov_%28Nobel%29.png"/>
          <p:cNvPicPr>
            <a:picLocks noChangeAspect="1" noChangeArrowheads="1"/>
          </p:cNvPicPr>
          <p:nvPr/>
        </p:nvPicPr>
        <p:blipFill>
          <a:blip r:embed="rId2" r:link="rId3"/>
          <a:srcRect/>
          <a:stretch>
            <a:fillRect/>
          </a:stretch>
        </p:blipFill>
        <p:spPr bwMode="auto">
          <a:xfrm>
            <a:off x="228600" y="762000"/>
            <a:ext cx="3429000" cy="4095206"/>
          </a:xfrm>
          <a:prstGeom prst="rect">
            <a:avLst/>
          </a:prstGeom>
          <a:noFill/>
          <a:ln w="9525">
            <a:noFill/>
            <a:miter lim="800000"/>
            <a:headEnd/>
            <a:tailEnd/>
          </a:ln>
        </p:spPr>
      </p:pic>
      <p:graphicFrame>
        <p:nvGraphicFramePr>
          <p:cNvPr id="3" name="Table 2"/>
          <p:cNvGraphicFramePr>
            <a:graphicFrameLocks noGrp="1"/>
          </p:cNvGraphicFramePr>
          <p:nvPr/>
        </p:nvGraphicFramePr>
        <p:xfrm>
          <a:off x="3962400" y="914400"/>
          <a:ext cx="4800600" cy="3760188"/>
        </p:xfrm>
        <a:graphic>
          <a:graphicData uri="http://schemas.openxmlformats.org/drawingml/2006/table">
            <a:tbl>
              <a:tblPr/>
              <a:tblGrid>
                <a:gridCol w="2400300"/>
                <a:gridCol w="2400300"/>
              </a:tblGrid>
              <a:tr h="643308">
                <a:tc>
                  <a:txBody>
                    <a:bodyPr/>
                    <a:lstStyle/>
                    <a:p>
                      <a:pPr marL="0" marR="0" algn="ctr">
                        <a:lnSpc>
                          <a:spcPts val="1320"/>
                        </a:lnSpc>
                        <a:spcBef>
                          <a:spcPts val="0"/>
                        </a:spcBef>
                        <a:spcAft>
                          <a:spcPts val="0"/>
                        </a:spcAft>
                      </a:pPr>
                      <a:r>
                        <a:rPr lang="en-US" sz="1800" b="1" spc="0" dirty="0">
                          <a:solidFill>
                            <a:schemeClr val="bg1"/>
                          </a:solidFill>
                          <a:latin typeface="Times New Roman"/>
                          <a:ea typeface="Times New Roman"/>
                        </a:rPr>
                        <a:t>Born</a:t>
                      </a:r>
                      <a:endParaRPr lang="en-US" sz="2800" spc="0" dirty="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1800" u="sng" spc="0" dirty="0">
                          <a:solidFill>
                            <a:schemeClr val="bg1"/>
                          </a:solidFill>
                          <a:latin typeface="Times New Roman"/>
                          <a:ea typeface="Times New Roman"/>
                          <a:hlinkClick r:id="rId4" tooltip="September 14"/>
                        </a:rPr>
                        <a:t>September 14</a:t>
                      </a:r>
                      <a:r>
                        <a:rPr lang="en-US" sz="1800" spc="0" dirty="0">
                          <a:solidFill>
                            <a:schemeClr val="bg1"/>
                          </a:solidFill>
                          <a:latin typeface="Times New Roman"/>
                          <a:ea typeface="Times New Roman"/>
                        </a:rPr>
                        <a:t>, </a:t>
                      </a:r>
                      <a:r>
                        <a:rPr lang="en-US" sz="1800" u="sng" spc="0" dirty="0" smtClean="0">
                          <a:solidFill>
                            <a:schemeClr val="bg1"/>
                          </a:solidFill>
                          <a:latin typeface="Times New Roman"/>
                          <a:ea typeface="Times New Roman"/>
                          <a:hlinkClick r:id="rId5" tooltip="1849"/>
                        </a:rPr>
                        <a:t>1849</a:t>
                      </a:r>
                      <a:r>
                        <a:rPr lang="en-US" sz="1800" spc="0" dirty="0" smtClean="0">
                          <a:solidFill>
                            <a:schemeClr val="bg1"/>
                          </a:solidFill>
                          <a:latin typeface="Times New Roman"/>
                          <a:ea typeface="Times New Roman"/>
                        </a:rPr>
                        <a:t/>
                      </a:r>
                      <a:br>
                        <a:rPr lang="en-US" sz="1800" spc="0" dirty="0" smtClean="0">
                          <a:solidFill>
                            <a:schemeClr val="bg1"/>
                          </a:solidFill>
                          <a:latin typeface="Times New Roman"/>
                          <a:ea typeface="Times New Roman"/>
                        </a:rPr>
                      </a:br>
                      <a:r>
                        <a:rPr lang="en-US" sz="1800" u="sng" spc="0" dirty="0" smtClean="0">
                          <a:solidFill>
                            <a:schemeClr val="bg1"/>
                          </a:solidFill>
                          <a:latin typeface="Times New Roman"/>
                          <a:ea typeface="Times New Roman"/>
                          <a:hlinkClick r:id="rId6" tooltip="Ryazan"/>
                        </a:rPr>
                        <a:t>Ryazan</a:t>
                      </a:r>
                      <a:r>
                        <a:rPr lang="en-US" sz="1800" spc="0" dirty="0">
                          <a:solidFill>
                            <a:schemeClr val="bg1"/>
                          </a:solidFill>
                          <a:latin typeface="Times New Roman"/>
                          <a:ea typeface="Times New Roman"/>
                        </a:rPr>
                        <a:t>, </a:t>
                      </a:r>
                      <a:r>
                        <a:rPr lang="en-US" sz="1800" u="sng" spc="0" dirty="0">
                          <a:solidFill>
                            <a:schemeClr val="bg1"/>
                          </a:solidFill>
                          <a:latin typeface="Times New Roman"/>
                          <a:ea typeface="Times New Roman"/>
                          <a:hlinkClick r:id="rId7" tooltip="Russian Empire"/>
                        </a:rPr>
                        <a:t>Russia</a:t>
                      </a:r>
                      <a:endParaRPr lang="en-US" sz="2800" spc="0" dirty="0">
                        <a:solidFill>
                          <a:schemeClr val="bg1"/>
                        </a:solidFill>
                        <a:latin typeface="Times New Roman"/>
                        <a:ea typeface="Times New Roman"/>
                      </a:endParaRPr>
                    </a:p>
                  </a:txBody>
                  <a:tcPr marL="9525" marR="9525" marT="9525" marB="9525" anchor="ctr">
                    <a:lnL>
                      <a:noFill/>
                    </a:lnL>
                    <a:lnR>
                      <a:noFill/>
                    </a:lnR>
                    <a:lnT>
                      <a:noFill/>
                    </a:lnT>
                    <a:lnB>
                      <a:noFill/>
                    </a:lnB>
                  </a:tcPr>
                </a:tc>
              </a:tr>
              <a:tr h="643308">
                <a:tc>
                  <a:txBody>
                    <a:bodyPr/>
                    <a:lstStyle/>
                    <a:p>
                      <a:pPr marL="0" marR="0" algn="ctr">
                        <a:lnSpc>
                          <a:spcPts val="1320"/>
                        </a:lnSpc>
                        <a:spcBef>
                          <a:spcPts val="0"/>
                        </a:spcBef>
                        <a:spcAft>
                          <a:spcPts val="0"/>
                        </a:spcAft>
                      </a:pPr>
                      <a:r>
                        <a:rPr lang="en-US" sz="1800" b="1" spc="0" dirty="0">
                          <a:solidFill>
                            <a:schemeClr val="bg1"/>
                          </a:solidFill>
                          <a:latin typeface="Times New Roman"/>
                          <a:ea typeface="Times New Roman"/>
                        </a:rPr>
                        <a:t>Died</a:t>
                      </a:r>
                      <a:endParaRPr lang="en-US" sz="2800" spc="0" dirty="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1800" u="sng" spc="0" dirty="0">
                          <a:solidFill>
                            <a:schemeClr val="bg1"/>
                          </a:solidFill>
                          <a:latin typeface="Times New Roman"/>
                          <a:ea typeface="Times New Roman"/>
                          <a:hlinkClick r:id="rId8" tooltip="February 27"/>
                        </a:rPr>
                        <a:t>February 27</a:t>
                      </a:r>
                      <a:r>
                        <a:rPr lang="en-US" sz="1800" spc="0" dirty="0">
                          <a:solidFill>
                            <a:schemeClr val="bg1"/>
                          </a:solidFill>
                          <a:latin typeface="Times New Roman"/>
                          <a:ea typeface="Times New Roman"/>
                        </a:rPr>
                        <a:t>, </a:t>
                      </a:r>
                      <a:r>
                        <a:rPr lang="en-US" sz="1800" u="sng" spc="0" dirty="0">
                          <a:solidFill>
                            <a:schemeClr val="bg1"/>
                          </a:solidFill>
                          <a:latin typeface="Times New Roman"/>
                          <a:ea typeface="Times New Roman"/>
                          <a:hlinkClick r:id="rId9" tooltip="1936"/>
                        </a:rPr>
                        <a:t>1936</a:t>
                      </a:r>
                      <a:r>
                        <a:rPr lang="en-US" sz="1800" spc="0" dirty="0">
                          <a:solidFill>
                            <a:schemeClr val="bg1"/>
                          </a:solidFill>
                          <a:latin typeface="Times New Roman"/>
                          <a:ea typeface="Times New Roman"/>
                        </a:rPr>
                        <a:t> </a:t>
                      </a:r>
                      <a:br>
                        <a:rPr lang="en-US" sz="1800" spc="0" dirty="0">
                          <a:solidFill>
                            <a:schemeClr val="bg1"/>
                          </a:solidFill>
                          <a:latin typeface="Times New Roman"/>
                          <a:ea typeface="Times New Roman"/>
                        </a:rPr>
                      </a:br>
                      <a:r>
                        <a:rPr lang="en-US" sz="1800" u="sng" spc="0" dirty="0">
                          <a:solidFill>
                            <a:schemeClr val="bg1"/>
                          </a:solidFill>
                          <a:latin typeface="Times New Roman"/>
                          <a:ea typeface="Times New Roman"/>
                          <a:hlinkClick r:id="rId10" tooltip="Saint Petersburg"/>
                        </a:rPr>
                        <a:t>Leningrad</a:t>
                      </a:r>
                      <a:r>
                        <a:rPr lang="en-US" sz="1800" spc="0" dirty="0">
                          <a:solidFill>
                            <a:schemeClr val="bg1"/>
                          </a:solidFill>
                          <a:latin typeface="Times New Roman"/>
                          <a:ea typeface="Times New Roman"/>
                        </a:rPr>
                        <a:t>, </a:t>
                      </a:r>
                      <a:r>
                        <a:rPr lang="en-US" sz="1800" u="sng" spc="0" dirty="0">
                          <a:solidFill>
                            <a:schemeClr val="bg1"/>
                          </a:solidFill>
                          <a:latin typeface="Times New Roman"/>
                          <a:ea typeface="Times New Roman"/>
                          <a:hlinkClick r:id="rId11" tooltip="Soviet Union"/>
                        </a:rPr>
                        <a:t>Soviet Union</a:t>
                      </a:r>
                      <a:endParaRPr lang="en-US" sz="2800" spc="0" dirty="0">
                        <a:solidFill>
                          <a:schemeClr val="bg1"/>
                        </a:solidFill>
                        <a:latin typeface="Times New Roman"/>
                        <a:ea typeface="Times New Roman"/>
                      </a:endParaRPr>
                    </a:p>
                  </a:txBody>
                  <a:tcPr marL="9525" marR="9525" marT="9525" marB="9525" anchor="ctr">
                    <a:lnL>
                      <a:noFill/>
                    </a:lnL>
                    <a:lnR>
                      <a:noFill/>
                    </a:lnR>
                    <a:lnT>
                      <a:noFill/>
                    </a:lnT>
                    <a:lnB>
                      <a:noFill/>
                    </a:lnB>
                  </a:tcPr>
                </a:tc>
              </a:tr>
              <a:tr h="336056">
                <a:tc>
                  <a:txBody>
                    <a:bodyPr/>
                    <a:lstStyle/>
                    <a:p>
                      <a:pPr marL="0" marR="0" algn="ctr">
                        <a:lnSpc>
                          <a:spcPts val="1320"/>
                        </a:lnSpc>
                        <a:spcBef>
                          <a:spcPts val="0"/>
                        </a:spcBef>
                        <a:spcAft>
                          <a:spcPts val="0"/>
                        </a:spcAft>
                      </a:pPr>
                      <a:r>
                        <a:rPr lang="en-US" sz="1800" b="1" spc="0" dirty="0">
                          <a:solidFill>
                            <a:schemeClr val="bg1"/>
                          </a:solidFill>
                          <a:latin typeface="Times New Roman"/>
                          <a:ea typeface="Times New Roman"/>
                        </a:rPr>
                        <a:t>Residence</a:t>
                      </a:r>
                      <a:endParaRPr lang="en-US" sz="2800" spc="0" dirty="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1800" u="sng" spc="0" dirty="0">
                          <a:solidFill>
                            <a:schemeClr val="bg1"/>
                          </a:solidFill>
                          <a:latin typeface="Times New Roman"/>
                          <a:ea typeface="Times New Roman"/>
                          <a:hlinkClick r:id="rId7" tooltip="Russian Empire"/>
                        </a:rPr>
                        <a:t>Russian Empire</a:t>
                      </a:r>
                      <a:r>
                        <a:rPr lang="en-US" sz="1800" spc="0" dirty="0">
                          <a:solidFill>
                            <a:schemeClr val="bg1"/>
                          </a:solidFill>
                          <a:latin typeface="Times New Roman"/>
                          <a:ea typeface="Times New Roman"/>
                        </a:rPr>
                        <a:t>, </a:t>
                      </a:r>
                      <a:r>
                        <a:rPr lang="en-US" sz="1800" u="sng" spc="0" dirty="0">
                          <a:solidFill>
                            <a:schemeClr val="bg1"/>
                          </a:solidFill>
                          <a:latin typeface="Times New Roman"/>
                          <a:ea typeface="Times New Roman"/>
                          <a:hlinkClick r:id="rId11" tooltip="Soviet Union"/>
                        </a:rPr>
                        <a:t>Soviet Union</a:t>
                      </a:r>
                      <a:endParaRPr lang="en-US" sz="2800" spc="0" dirty="0">
                        <a:solidFill>
                          <a:schemeClr val="bg1"/>
                        </a:solidFill>
                        <a:latin typeface="Times New Roman"/>
                        <a:ea typeface="Times New Roman"/>
                      </a:endParaRPr>
                    </a:p>
                  </a:txBody>
                  <a:tcPr marL="9525" marR="9525" marT="9525" marB="9525" anchor="ctr">
                    <a:lnL>
                      <a:noFill/>
                    </a:lnL>
                    <a:lnR>
                      <a:noFill/>
                    </a:lnR>
                    <a:lnT>
                      <a:noFill/>
                    </a:lnT>
                    <a:lnB>
                      <a:noFill/>
                    </a:lnB>
                  </a:tcPr>
                </a:tc>
              </a:tr>
              <a:tr h="336056">
                <a:tc>
                  <a:txBody>
                    <a:bodyPr/>
                    <a:lstStyle/>
                    <a:p>
                      <a:pPr marL="0" marR="0" algn="ctr">
                        <a:lnSpc>
                          <a:spcPts val="1320"/>
                        </a:lnSpc>
                        <a:spcBef>
                          <a:spcPts val="0"/>
                        </a:spcBef>
                        <a:spcAft>
                          <a:spcPts val="0"/>
                        </a:spcAft>
                      </a:pPr>
                      <a:r>
                        <a:rPr lang="en-US" sz="1800" b="1" spc="0">
                          <a:solidFill>
                            <a:schemeClr val="bg1"/>
                          </a:solidFill>
                          <a:latin typeface="Times New Roman"/>
                          <a:ea typeface="Times New Roman"/>
                        </a:rPr>
                        <a:t>Nationality</a:t>
                      </a:r>
                      <a:endParaRPr lang="en-US" sz="2800" spc="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1800" u="sng" spc="0" dirty="0">
                          <a:solidFill>
                            <a:schemeClr val="bg1"/>
                          </a:solidFill>
                          <a:latin typeface="Times New Roman"/>
                          <a:ea typeface="Times New Roman"/>
                          <a:hlinkClick r:id="rId12" tooltip="Russians"/>
                        </a:rPr>
                        <a:t>Russian</a:t>
                      </a:r>
                      <a:r>
                        <a:rPr lang="en-US" sz="1800" spc="0" dirty="0">
                          <a:solidFill>
                            <a:schemeClr val="bg1"/>
                          </a:solidFill>
                          <a:latin typeface="Times New Roman"/>
                          <a:ea typeface="Times New Roman"/>
                        </a:rPr>
                        <a:t>, </a:t>
                      </a:r>
                      <a:r>
                        <a:rPr lang="en-US" sz="1800" u="sng" spc="0" dirty="0">
                          <a:solidFill>
                            <a:schemeClr val="bg1"/>
                          </a:solidFill>
                          <a:latin typeface="Times New Roman"/>
                          <a:ea typeface="Times New Roman"/>
                          <a:hlinkClick r:id="rId11" tooltip="Soviet Union"/>
                        </a:rPr>
                        <a:t>Soviet</a:t>
                      </a:r>
                      <a:endParaRPr lang="en-US" sz="2800" spc="0" dirty="0">
                        <a:solidFill>
                          <a:schemeClr val="bg1"/>
                        </a:solidFill>
                        <a:latin typeface="Times New Roman"/>
                        <a:ea typeface="Times New Roman"/>
                      </a:endParaRPr>
                    </a:p>
                  </a:txBody>
                  <a:tcPr marL="9525" marR="9525" marT="9525" marB="9525" anchor="ctr">
                    <a:lnL>
                      <a:noFill/>
                    </a:lnL>
                    <a:lnR>
                      <a:noFill/>
                    </a:lnR>
                    <a:lnT>
                      <a:noFill/>
                    </a:lnT>
                    <a:lnB>
                      <a:noFill/>
                    </a:lnB>
                  </a:tcPr>
                </a:tc>
              </a:tr>
              <a:tr h="336056">
                <a:tc>
                  <a:txBody>
                    <a:bodyPr/>
                    <a:lstStyle/>
                    <a:p>
                      <a:pPr marL="0" marR="0" algn="ctr">
                        <a:lnSpc>
                          <a:spcPts val="1320"/>
                        </a:lnSpc>
                        <a:spcBef>
                          <a:spcPts val="0"/>
                        </a:spcBef>
                        <a:spcAft>
                          <a:spcPts val="0"/>
                        </a:spcAft>
                      </a:pPr>
                      <a:r>
                        <a:rPr lang="en-US" sz="1800" b="1" spc="0">
                          <a:solidFill>
                            <a:schemeClr val="bg1"/>
                          </a:solidFill>
                          <a:latin typeface="Times New Roman"/>
                          <a:ea typeface="Times New Roman"/>
                        </a:rPr>
                        <a:t>Fields</a:t>
                      </a:r>
                      <a:endParaRPr lang="en-US" sz="2800" spc="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1800" u="sng" spc="0" dirty="0">
                          <a:solidFill>
                            <a:schemeClr val="bg1"/>
                          </a:solidFill>
                          <a:latin typeface="Times New Roman"/>
                          <a:ea typeface="Times New Roman"/>
                          <a:hlinkClick r:id="rId13" tooltip="Physiology"/>
                        </a:rPr>
                        <a:t>Physiologist</a:t>
                      </a:r>
                      <a:r>
                        <a:rPr lang="en-US" sz="1800" spc="0" dirty="0">
                          <a:solidFill>
                            <a:schemeClr val="bg1"/>
                          </a:solidFill>
                          <a:latin typeface="Times New Roman"/>
                          <a:ea typeface="Times New Roman"/>
                        </a:rPr>
                        <a:t>, </a:t>
                      </a:r>
                      <a:r>
                        <a:rPr lang="en-US" sz="1800" u="sng" spc="0" dirty="0">
                          <a:solidFill>
                            <a:schemeClr val="bg1"/>
                          </a:solidFill>
                          <a:latin typeface="Times New Roman"/>
                          <a:ea typeface="Times New Roman"/>
                          <a:hlinkClick r:id="rId14" tooltip="Psychologist"/>
                        </a:rPr>
                        <a:t>psychologist</a:t>
                      </a:r>
                      <a:r>
                        <a:rPr lang="en-US" sz="1800" spc="0" dirty="0">
                          <a:solidFill>
                            <a:schemeClr val="bg1"/>
                          </a:solidFill>
                          <a:latin typeface="Times New Roman"/>
                          <a:ea typeface="Times New Roman"/>
                        </a:rPr>
                        <a:t>, </a:t>
                      </a:r>
                      <a:r>
                        <a:rPr lang="en-US" sz="1800" u="sng" spc="0" dirty="0">
                          <a:solidFill>
                            <a:schemeClr val="bg1"/>
                          </a:solidFill>
                          <a:latin typeface="Times New Roman"/>
                          <a:ea typeface="Times New Roman"/>
                          <a:hlinkClick r:id="rId15" tooltip="Physician"/>
                        </a:rPr>
                        <a:t>physician</a:t>
                      </a:r>
                      <a:endParaRPr lang="en-US" sz="2800" spc="0" dirty="0">
                        <a:solidFill>
                          <a:schemeClr val="bg1"/>
                        </a:solidFill>
                        <a:latin typeface="Times New Roman"/>
                        <a:ea typeface="Times New Roman"/>
                      </a:endParaRPr>
                    </a:p>
                  </a:txBody>
                  <a:tcPr marL="9525" marR="9525" marT="9525" marB="9525" anchor="ctr">
                    <a:lnL>
                      <a:noFill/>
                    </a:lnL>
                    <a:lnR>
                      <a:noFill/>
                    </a:lnR>
                    <a:lnT>
                      <a:noFill/>
                    </a:lnT>
                    <a:lnB>
                      <a:noFill/>
                    </a:lnB>
                  </a:tcPr>
                </a:tc>
              </a:tr>
              <a:tr h="643308">
                <a:tc>
                  <a:txBody>
                    <a:bodyPr/>
                    <a:lstStyle/>
                    <a:p>
                      <a:pPr marL="0" marR="0" algn="ctr">
                        <a:lnSpc>
                          <a:spcPts val="1320"/>
                        </a:lnSpc>
                        <a:spcBef>
                          <a:spcPts val="0"/>
                        </a:spcBef>
                        <a:spcAft>
                          <a:spcPts val="0"/>
                        </a:spcAft>
                      </a:pPr>
                      <a:r>
                        <a:rPr lang="en-US" sz="1800" b="1" spc="0">
                          <a:solidFill>
                            <a:schemeClr val="bg1"/>
                          </a:solidFill>
                          <a:latin typeface="Times New Roman"/>
                          <a:ea typeface="Times New Roman"/>
                        </a:rPr>
                        <a:t>Known for</a:t>
                      </a:r>
                      <a:endParaRPr lang="en-US" sz="2800" spc="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1800" u="sng" spc="0" dirty="0" err="1">
                          <a:solidFill>
                            <a:schemeClr val="bg1"/>
                          </a:solidFill>
                          <a:latin typeface="Times New Roman"/>
                          <a:ea typeface="Times New Roman"/>
                          <a:hlinkClick r:id="rId16" tooltip="Transmarginal inhibition"/>
                        </a:rPr>
                        <a:t>Transmarginal</a:t>
                      </a:r>
                      <a:r>
                        <a:rPr lang="en-US" sz="1800" u="sng" spc="0" dirty="0">
                          <a:solidFill>
                            <a:schemeClr val="bg1"/>
                          </a:solidFill>
                          <a:latin typeface="Times New Roman"/>
                          <a:ea typeface="Times New Roman"/>
                          <a:hlinkClick r:id="rId16" tooltip="Transmarginal inhibition"/>
                        </a:rPr>
                        <a:t> inhibition</a:t>
                      </a:r>
                      <a:r>
                        <a:rPr lang="en-US" sz="1800" spc="0" dirty="0">
                          <a:solidFill>
                            <a:schemeClr val="bg1"/>
                          </a:solidFill>
                          <a:latin typeface="Times New Roman"/>
                          <a:ea typeface="Times New Roman"/>
                        </a:rPr>
                        <a:t/>
                      </a:r>
                      <a:br>
                        <a:rPr lang="en-US" sz="1800" spc="0" dirty="0">
                          <a:solidFill>
                            <a:schemeClr val="bg1"/>
                          </a:solidFill>
                          <a:latin typeface="Times New Roman"/>
                          <a:ea typeface="Times New Roman"/>
                        </a:rPr>
                      </a:br>
                      <a:r>
                        <a:rPr lang="en-US" sz="1800" u="sng" spc="0" dirty="0">
                          <a:solidFill>
                            <a:schemeClr val="bg1"/>
                          </a:solidFill>
                          <a:latin typeface="Times New Roman"/>
                          <a:ea typeface="Times New Roman"/>
                          <a:hlinkClick r:id="rId17" tooltip="Behavior modification"/>
                        </a:rPr>
                        <a:t>Behavior modification</a:t>
                      </a:r>
                      <a:endParaRPr lang="en-US" sz="2800" spc="0" dirty="0">
                        <a:solidFill>
                          <a:schemeClr val="bg1"/>
                        </a:solidFill>
                        <a:latin typeface="Times New Roman"/>
                        <a:ea typeface="Times New Roman"/>
                      </a:endParaRPr>
                    </a:p>
                  </a:txBody>
                  <a:tcPr marL="9525" marR="9525" marT="9525" marB="9525" anchor="ctr">
                    <a:lnL>
                      <a:noFill/>
                    </a:lnL>
                    <a:lnR>
                      <a:noFill/>
                    </a:lnR>
                    <a:lnT>
                      <a:noFill/>
                    </a:lnT>
                    <a:lnB>
                      <a:noFill/>
                    </a:lnB>
                  </a:tcPr>
                </a:tc>
              </a:tr>
              <a:tr h="643308">
                <a:tc>
                  <a:txBody>
                    <a:bodyPr/>
                    <a:lstStyle/>
                    <a:p>
                      <a:pPr marL="0" marR="0" algn="ctr">
                        <a:lnSpc>
                          <a:spcPts val="1320"/>
                        </a:lnSpc>
                        <a:spcBef>
                          <a:spcPts val="0"/>
                        </a:spcBef>
                        <a:spcAft>
                          <a:spcPts val="0"/>
                        </a:spcAft>
                      </a:pPr>
                      <a:r>
                        <a:rPr lang="en-US" sz="1800" b="1" spc="0">
                          <a:solidFill>
                            <a:schemeClr val="bg1"/>
                          </a:solidFill>
                          <a:latin typeface="Times New Roman"/>
                          <a:ea typeface="Times New Roman"/>
                        </a:rPr>
                        <a:t>Notable awards</a:t>
                      </a:r>
                      <a:endParaRPr lang="en-US" sz="2800" spc="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1800" u="sng" spc="0" dirty="0">
                          <a:solidFill>
                            <a:schemeClr val="bg1"/>
                          </a:solidFill>
                          <a:latin typeface="Times New Roman"/>
                          <a:ea typeface="Times New Roman"/>
                          <a:hlinkClick r:id="rId18" tooltip="Nobel Prize in Physiology or Medicine"/>
                        </a:rPr>
                        <a:t>Nobel Prize in Physiology or Medicine</a:t>
                      </a:r>
                      <a:endParaRPr lang="en-US" sz="2800" spc="0" dirty="0">
                        <a:solidFill>
                          <a:schemeClr val="bg1"/>
                        </a:solidFill>
                        <a:latin typeface="Times New Roman"/>
                        <a:ea typeface="Times New Roman"/>
                      </a:endParaRPr>
                    </a:p>
                  </a:txBody>
                  <a:tcPr marL="9525" marR="9525" marT="9525" marB="9525" anchor="ctr">
                    <a:lnL>
                      <a:noFill/>
                    </a:lnL>
                    <a:lnR>
                      <a:noFill/>
                    </a:lnR>
                    <a:lnT>
                      <a:noFill/>
                    </a:lnT>
                    <a:lnB>
                      <a:noFill/>
                    </a:lnB>
                  </a:tcPr>
                </a:tc>
              </a:tr>
            </a:tbl>
          </a:graphicData>
        </a:graphic>
      </p:graphicFrame>
      <p:sp>
        <p:nvSpPr>
          <p:cNvPr id="4" name="TextBox 3"/>
          <p:cNvSpPr txBox="1"/>
          <p:nvPr/>
        </p:nvSpPr>
        <p:spPr>
          <a:xfrm>
            <a:off x="381000" y="5257800"/>
            <a:ext cx="8763000" cy="1477328"/>
          </a:xfrm>
          <a:prstGeom prst="rect">
            <a:avLst/>
          </a:prstGeom>
          <a:noFill/>
        </p:spPr>
        <p:txBody>
          <a:bodyPr wrap="square" rtlCol="0">
            <a:spAutoFit/>
          </a:bodyPr>
          <a:lstStyle/>
          <a:p>
            <a:pPr>
              <a:buFont typeface="Wingdings" pitchFamily="2" charset="2"/>
              <a:buChar char="Ø"/>
            </a:pPr>
            <a:r>
              <a:rPr lang="en-US" sz="2400" b="1" dirty="0" smtClean="0">
                <a:solidFill>
                  <a:schemeClr val="bg1"/>
                </a:solidFill>
              </a:rPr>
              <a:t> Physiology of  the Pancreatic Nerves.</a:t>
            </a:r>
          </a:p>
          <a:p>
            <a:pPr>
              <a:buFont typeface="Wingdings" pitchFamily="2" charset="2"/>
              <a:buChar char="Ø"/>
            </a:pPr>
            <a:r>
              <a:rPr lang="en-US" sz="2400" b="1" dirty="0" smtClean="0">
                <a:solidFill>
                  <a:schemeClr val="bg1"/>
                </a:solidFill>
              </a:rPr>
              <a:t> Physiology of the Digestion.</a:t>
            </a:r>
          </a:p>
          <a:p>
            <a:pPr>
              <a:buFont typeface="Wingdings" pitchFamily="2" charset="2"/>
              <a:buChar char="Ø"/>
            </a:pPr>
            <a:r>
              <a:rPr lang="en-US" sz="2400" b="1" dirty="0" smtClean="0">
                <a:solidFill>
                  <a:schemeClr val="bg1"/>
                </a:solidFill>
              </a:rPr>
              <a:t> Theory of  Reflexes.</a:t>
            </a:r>
          </a:p>
          <a:p>
            <a:r>
              <a:rPr lang="en-US" dirty="0" smtClean="0">
                <a:solidFill>
                  <a:schemeClr val="bg1"/>
                </a:solidFill>
              </a:rPr>
              <a:t> </a:t>
            </a:r>
            <a:endParaRPr lang="en-US" dirty="0">
              <a:solidFill>
                <a:schemeClr val="bg1"/>
              </a:solidFill>
            </a:endParaRPr>
          </a:p>
        </p:txBody>
      </p:sp>
      <p:sp>
        <p:nvSpPr>
          <p:cNvPr id="9" name="Rectangle 8"/>
          <p:cNvSpPr/>
          <p:nvPr/>
        </p:nvSpPr>
        <p:spPr>
          <a:xfrm>
            <a:off x="-533400" y="0"/>
            <a:ext cx="9677400" cy="707886"/>
          </a:xfrm>
          <a:prstGeom prst="rect">
            <a:avLst/>
          </a:prstGeom>
          <a:noFill/>
        </p:spPr>
        <p:txBody>
          <a:bodyPr wrap="square" lIns="91440" tIns="45720" rIns="91440" bIns="45720">
            <a:spAutoFit/>
          </a:bodyPr>
          <a:lstStyle/>
          <a:p>
            <a:pPr algn="ctr"/>
            <a:r>
              <a:rPr lang="en-US"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IVAN PETROVICH PAVLOV</a:t>
            </a:r>
            <a:endParaRPr lang="en-US"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1"/>
                                          </p:val>
                                        </p:tav>
                                        <p:tav tm="100000">
                                          <p:val>
                                            <p:strVal val="#ppt_x"/>
                                          </p:val>
                                        </p:tav>
                                      </p:tavLst>
                                    </p:anim>
                                    <p:anim calcmode="lin" valueType="num">
                                      <p:cBhvr>
                                        <p:cTn id="9"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nodeType="clickEffect">
                                  <p:stCondLst>
                                    <p:cond delay="0"/>
                                  </p:stCondLst>
                                  <p:childTnLst>
                                    <p:set>
                                      <p:cBhvr>
                                        <p:cTn id="13" dur="1" fill="hold">
                                          <p:stCondLst>
                                            <p:cond delay="0"/>
                                          </p:stCondLst>
                                        </p:cTn>
                                        <p:tgtEl>
                                          <p:spTgt spid="27650"/>
                                        </p:tgtEl>
                                        <p:attrNameLst>
                                          <p:attrName>style.visibility</p:attrName>
                                        </p:attrNameLst>
                                      </p:cBhvr>
                                      <p:to>
                                        <p:strVal val="visible"/>
                                      </p:to>
                                    </p:set>
                                    <p:anim calcmode="lin" valueType="num">
                                      <p:cBhvr>
                                        <p:cTn id="14" dur="500" fill="hold"/>
                                        <p:tgtEl>
                                          <p:spTgt spid="27650"/>
                                        </p:tgtEl>
                                        <p:attrNameLst>
                                          <p:attrName>ppt_w</p:attrName>
                                        </p:attrNameLst>
                                      </p:cBhvr>
                                      <p:tavLst>
                                        <p:tav tm="0">
                                          <p:val>
                                            <p:fltVal val="0"/>
                                          </p:val>
                                        </p:tav>
                                        <p:tav tm="100000">
                                          <p:val>
                                            <p:strVal val="#ppt_w"/>
                                          </p:val>
                                        </p:tav>
                                      </p:tavLst>
                                    </p:anim>
                                    <p:anim calcmode="lin" valueType="num">
                                      <p:cBhvr>
                                        <p:cTn id="15" dur="500" fill="hold"/>
                                        <p:tgtEl>
                                          <p:spTgt spid="2765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laude Bernard"/>
          <p:cNvPicPr>
            <a:picLocks noChangeAspect="1" noChangeArrowheads="1"/>
          </p:cNvPicPr>
          <p:nvPr/>
        </p:nvPicPr>
        <p:blipFill>
          <a:blip r:embed="rId2"/>
          <a:srcRect/>
          <a:stretch>
            <a:fillRect/>
          </a:stretch>
        </p:blipFill>
        <p:spPr bwMode="auto">
          <a:xfrm>
            <a:off x="152399" y="838200"/>
            <a:ext cx="3593887" cy="3810000"/>
          </a:xfrm>
          <a:prstGeom prst="rect">
            <a:avLst/>
          </a:prstGeom>
          <a:noFill/>
          <a:ln w="9525">
            <a:noFill/>
            <a:miter lim="800000"/>
            <a:headEnd/>
            <a:tailEnd/>
          </a:ln>
        </p:spPr>
      </p:pic>
      <p:graphicFrame>
        <p:nvGraphicFramePr>
          <p:cNvPr id="3" name="Table 2"/>
          <p:cNvGraphicFramePr>
            <a:graphicFrameLocks noGrp="1"/>
          </p:cNvGraphicFramePr>
          <p:nvPr/>
        </p:nvGraphicFramePr>
        <p:xfrm>
          <a:off x="4191000" y="990600"/>
          <a:ext cx="4419602" cy="3581400"/>
        </p:xfrm>
        <a:graphic>
          <a:graphicData uri="http://schemas.openxmlformats.org/drawingml/2006/table">
            <a:tbl>
              <a:tblPr/>
              <a:tblGrid>
                <a:gridCol w="2252297"/>
                <a:gridCol w="2167305"/>
              </a:tblGrid>
              <a:tr h="875744">
                <a:tc>
                  <a:txBody>
                    <a:bodyPr/>
                    <a:lstStyle/>
                    <a:p>
                      <a:pPr marL="0" marR="0" algn="ctr">
                        <a:lnSpc>
                          <a:spcPts val="1320"/>
                        </a:lnSpc>
                        <a:spcBef>
                          <a:spcPts val="0"/>
                        </a:spcBef>
                        <a:spcAft>
                          <a:spcPts val="0"/>
                        </a:spcAft>
                      </a:pPr>
                      <a:r>
                        <a:rPr lang="en-US" sz="1800" b="1" dirty="0">
                          <a:solidFill>
                            <a:schemeClr val="bg1"/>
                          </a:solidFill>
                          <a:latin typeface="Times New Roman"/>
                          <a:ea typeface="Times New Roman"/>
                        </a:rPr>
                        <a:t>Born</a:t>
                      </a:r>
                      <a:endParaRPr lang="en-US" sz="2800" dirty="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1800" u="sng" dirty="0">
                          <a:solidFill>
                            <a:schemeClr val="bg1"/>
                          </a:solidFill>
                          <a:latin typeface="Times New Roman"/>
                          <a:ea typeface="Times New Roman"/>
                          <a:hlinkClick r:id="rId3" tooltip="July 12"/>
                        </a:rPr>
                        <a:t>July 12</a:t>
                      </a:r>
                      <a:r>
                        <a:rPr lang="en-US" sz="1800" dirty="0">
                          <a:solidFill>
                            <a:schemeClr val="bg1"/>
                          </a:solidFill>
                          <a:latin typeface="Times New Roman"/>
                          <a:ea typeface="Times New Roman"/>
                        </a:rPr>
                        <a:t>, </a:t>
                      </a:r>
                      <a:r>
                        <a:rPr lang="en-US" sz="1800" u="sng" dirty="0">
                          <a:solidFill>
                            <a:schemeClr val="bg1"/>
                          </a:solidFill>
                          <a:latin typeface="Times New Roman"/>
                          <a:ea typeface="Times New Roman"/>
                          <a:hlinkClick r:id="rId4" tooltip="1813"/>
                        </a:rPr>
                        <a:t>1813</a:t>
                      </a:r>
                      <a:r>
                        <a:rPr lang="en-US" sz="1800" dirty="0">
                          <a:solidFill>
                            <a:schemeClr val="bg1"/>
                          </a:solidFill>
                          <a:latin typeface="Times New Roman"/>
                          <a:ea typeface="Times New Roman"/>
                        </a:rPr>
                        <a:t/>
                      </a:r>
                      <a:br>
                        <a:rPr lang="en-US" sz="1800" dirty="0">
                          <a:solidFill>
                            <a:schemeClr val="bg1"/>
                          </a:solidFill>
                          <a:latin typeface="Times New Roman"/>
                          <a:ea typeface="Times New Roman"/>
                        </a:rPr>
                      </a:br>
                      <a:r>
                        <a:rPr lang="en-US" sz="1800" u="sng" dirty="0" smtClean="0">
                          <a:solidFill>
                            <a:schemeClr val="bg1"/>
                          </a:solidFill>
                          <a:latin typeface="Times New Roman"/>
                          <a:ea typeface="Times New Roman"/>
                          <a:hlinkClick r:id="rId5" tooltip="Saint-Julien, Rhône"/>
                        </a:rPr>
                        <a:t>Saint-</a:t>
                      </a:r>
                      <a:r>
                        <a:rPr lang="en-US" sz="1800" u="sng" dirty="0" err="1" smtClean="0">
                          <a:solidFill>
                            <a:schemeClr val="bg1"/>
                          </a:solidFill>
                          <a:latin typeface="Times New Roman"/>
                          <a:ea typeface="Times New Roman"/>
                          <a:hlinkClick r:id="rId5" tooltip="Saint-Julien, Rhône"/>
                        </a:rPr>
                        <a:t>Julien</a:t>
                      </a:r>
                      <a:r>
                        <a:rPr lang="en-US" sz="1800" u="sng" dirty="0" smtClean="0">
                          <a:solidFill>
                            <a:schemeClr val="bg1"/>
                          </a:solidFill>
                          <a:latin typeface="Times New Roman"/>
                          <a:ea typeface="Times New Roman"/>
                        </a:rPr>
                        <a:t> </a:t>
                      </a:r>
                      <a:endParaRPr lang="en-US" sz="2800" dirty="0">
                        <a:solidFill>
                          <a:schemeClr val="bg1"/>
                        </a:solidFill>
                        <a:latin typeface="Times New Roman"/>
                        <a:ea typeface="Times New Roman"/>
                      </a:endParaRPr>
                    </a:p>
                  </a:txBody>
                  <a:tcPr marL="9525" marR="9525" marT="9525" marB="9525" anchor="ctr">
                    <a:lnL>
                      <a:noFill/>
                    </a:lnL>
                    <a:lnR>
                      <a:noFill/>
                    </a:lnR>
                    <a:lnT>
                      <a:noFill/>
                    </a:lnT>
                    <a:lnB>
                      <a:noFill/>
                    </a:lnB>
                  </a:tcPr>
                </a:tc>
              </a:tr>
              <a:tr h="457478">
                <a:tc>
                  <a:txBody>
                    <a:bodyPr/>
                    <a:lstStyle/>
                    <a:p>
                      <a:pPr marL="0" marR="0" algn="ctr">
                        <a:lnSpc>
                          <a:spcPts val="1320"/>
                        </a:lnSpc>
                        <a:spcBef>
                          <a:spcPts val="0"/>
                        </a:spcBef>
                        <a:spcAft>
                          <a:spcPts val="0"/>
                        </a:spcAft>
                      </a:pPr>
                      <a:r>
                        <a:rPr lang="en-US" sz="1800" b="1" dirty="0">
                          <a:solidFill>
                            <a:schemeClr val="bg1"/>
                          </a:solidFill>
                          <a:latin typeface="Times New Roman"/>
                          <a:ea typeface="Times New Roman"/>
                        </a:rPr>
                        <a:t>Died</a:t>
                      </a:r>
                      <a:endParaRPr lang="en-US" sz="2800" dirty="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1800" u="sng" dirty="0">
                          <a:solidFill>
                            <a:schemeClr val="bg1"/>
                          </a:solidFill>
                          <a:latin typeface="Times New Roman"/>
                          <a:ea typeface="Times New Roman"/>
                          <a:hlinkClick r:id="rId6" tooltip="February 10"/>
                        </a:rPr>
                        <a:t>February 10</a:t>
                      </a:r>
                      <a:r>
                        <a:rPr lang="en-US" sz="1800" dirty="0">
                          <a:solidFill>
                            <a:schemeClr val="bg1"/>
                          </a:solidFill>
                          <a:latin typeface="Times New Roman"/>
                          <a:ea typeface="Times New Roman"/>
                        </a:rPr>
                        <a:t>, </a:t>
                      </a:r>
                      <a:r>
                        <a:rPr lang="en-US" sz="1800" u="sng" dirty="0">
                          <a:solidFill>
                            <a:schemeClr val="bg1"/>
                          </a:solidFill>
                          <a:latin typeface="Times New Roman"/>
                          <a:ea typeface="Times New Roman"/>
                          <a:hlinkClick r:id="rId7" tooltip="1878"/>
                        </a:rPr>
                        <a:t>1878</a:t>
                      </a:r>
                      <a:endParaRPr lang="en-US" sz="2800" dirty="0">
                        <a:solidFill>
                          <a:schemeClr val="bg1"/>
                        </a:solidFill>
                        <a:latin typeface="Times New Roman"/>
                        <a:ea typeface="Times New Roman"/>
                      </a:endParaRPr>
                    </a:p>
                  </a:txBody>
                  <a:tcPr marL="9525" marR="9525" marT="9525" marB="9525" anchor="ctr">
                    <a:lnL>
                      <a:noFill/>
                    </a:lnL>
                    <a:lnR>
                      <a:noFill/>
                    </a:lnR>
                    <a:lnT>
                      <a:noFill/>
                    </a:lnT>
                    <a:lnB>
                      <a:noFill/>
                    </a:lnB>
                  </a:tcPr>
                </a:tc>
              </a:tr>
              <a:tr h="457478">
                <a:tc>
                  <a:txBody>
                    <a:bodyPr/>
                    <a:lstStyle/>
                    <a:p>
                      <a:pPr marL="0" marR="0" algn="ctr">
                        <a:lnSpc>
                          <a:spcPts val="1320"/>
                        </a:lnSpc>
                        <a:spcBef>
                          <a:spcPts val="0"/>
                        </a:spcBef>
                        <a:spcAft>
                          <a:spcPts val="0"/>
                        </a:spcAft>
                      </a:pPr>
                      <a:r>
                        <a:rPr lang="en-US" sz="1800" b="1">
                          <a:solidFill>
                            <a:schemeClr val="bg1"/>
                          </a:solidFill>
                          <a:latin typeface="Times New Roman"/>
                          <a:ea typeface="Times New Roman"/>
                        </a:rPr>
                        <a:t>Nationality</a:t>
                      </a:r>
                      <a:endParaRPr lang="en-US" sz="280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1800" u="sng" dirty="0">
                          <a:solidFill>
                            <a:schemeClr val="bg1"/>
                          </a:solidFill>
                          <a:latin typeface="Times New Roman"/>
                          <a:ea typeface="Times New Roman"/>
                          <a:hlinkClick r:id="rId8" tooltip="France"/>
                        </a:rPr>
                        <a:t>France</a:t>
                      </a:r>
                      <a:endParaRPr lang="en-US" sz="2800" dirty="0">
                        <a:solidFill>
                          <a:schemeClr val="bg1"/>
                        </a:solidFill>
                        <a:latin typeface="Times New Roman"/>
                        <a:ea typeface="Times New Roman"/>
                      </a:endParaRPr>
                    </a:p>
                  </a:txBody>
                  <a:tcPr marL="9525" marR="9525" marT="9525" marB="9525" anchor="ctr">
                    <a:lnL>
                      <a:noFill/>
                    </a:lnL>
                    <a:lnR>
                      <a:noFill/>
                    </a:lnR>
                    <a:lnT>
                      <a:noFill/>
                    </a:lnT>
                    <a:lnB>
                      <a:noFill/>
                    </a:lnB>
                  </a:tcPr>
                </a:tc>
              </a:tr>
              <a:tr h="457478">
                <a:tc>
                  <a:txBody>
                    <a:bodyPr/>
                    <a:lstStyle/>
                    <a:p>
                      <a:pPr marL="0" marR="0" algn="ctr">
                        <a:lnSpc>
                          <a:spcPts val="1320"/>
                        </a:lnSpc>
                        <a:spcBef>
                          <a:spcPts val="0"/>
                        </a:spcBef>
                        <a:spcAft>
                          <a:spcPts val="0"/>
                        </a:spcAft>
                      </a:pPr>
                      <a:r>
                        <a:rPr lang="en-US" sz="1800" b="1" dirty="0">
                          <a:solidFill>
                            <a:schemeClr val="bg1"/>
                          </a:solidFill>
                          <a:latin typeface="Times New Roman"/>
                          <a:ea typeface="Times New Roman"/>
                        </a:rPr>
                        <a:t>Fields</a:t>
                      </a:r>
                      <a:endParaRPr lang="en-US" sz="2800" dirty="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1800" u="sng" dirty="0">
                          <a:solidFill>
                            <a:schemeClr val="bg1"/>
                          </a:solidFill>
                          <a:latin typeface="Times New Roman"/>
                          <a:ea typeface="Times New Roman"/>
                          <a:hlinkClick r:id="rId9" tooltip="Physiology"/>
                        </a:rPr>
                        <a:t>physiology</a:t>
                      </a:r>
                      <a:endParaRPr lang="en-US" sz="2800" dirty="0">
                        <a:solidFill>
                          <a:schemeClr val="bg1"/>
                        </a:solidFill>
                        <a:latin typeface="Times New Roman"/>
                        <a:ea typeface="Times New Roman"/>
                      </a:endParaRPr>
                    </a:p>
                  </a:txBody>
                  <a:tcPr marL="9525" marR="9525" marT="9525" marB="9525" anchor="ctr">
                    <a:lnL>
                      <a:noFill/>
                    </a:lnL>
                    <a:lnR>
                      <a:noFill/>
                    </a:lnR>
                    <a:lnT>
                      <a:noFill/>
                    </a:lnT>
                    <a:lnB>
                      <a:noFill/>
                    </a:lnB>
                  </a:tcPr>
                </a:tc>
              </a:tr>
              <a:tr h="875744">
                <a:tc>
                  <a:txBody>
                    <a:bodyPr/>
                    <a:lstStyle/>
                    <a:p>
                      <a:pPr marL="0" marR="0" algn="ctr">
                        <a:lnSpc>
                          <a:spcPts val="1320"/>
                        </a:lnSpc>
                        <a:spcBef>
                          <a:spcPts val="0"/>
                        </a:spcBef>
                        <a:spcAft>
                          <a:spcPts val="0"/>
                        </a:spcAft>
                      </a:pPr>
                      <a:r>
                        <a:rPr lang="en-US" sz="1800" b="1">
                          <a:solidFill>
                            <a:schemeClr val="bg1"/>
                          </a:solidFill>
                          <a:latin typeface="Times New Roman"/>
                          <a:ea typeface="Times New Roman"/>
                        </a:rPr>
                        <a:t>Institutions</a:t>
                      </a:r>
                      <a:endParaRPr lang="en-US" sz="280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1800" u="sng" dirty="0">
                          <a:solidFill>
                            <a:schemeClr val="bg1"/>
                          </a:solidFill>
                          <a:latin typeface="Times New Roman"/>
                          <a:ea typeface="Times New Roman"/>
                          <a:hlinkClick r:id="rId10" tooltip="Muséum national d'Histoire naturelle"/>
                        </a:rPr>
                        <a:t>Muséum national d'Histoire naturelle</a:t>
                      </a:r>
                      <a:endParaRPr lang="en-US" sz="2800" dirty="0">
                        <a:solidFill>
                          <a:schemeClr val="bg1"/>
                        </a:solidFill>
                        <a:latin typeface="Times New Roman"/>
                        <a:ea typeface="Times New Roman"/>
                      </a:endParaRPr>
                    </a:p>
                  </a:txBody>
                  <a:tcPr marL="9525" marR="9525" marT="9525" marB="9525" anchor="ctr">
                    <a:lnL>
                      <a:noFill/>
                    </a:lnL>
                    <a:lnR>
                      <a:noFill/>
                    </a:lnR>
                    <a:lnT>
                      <a:noFill/>
                    </a:lnT>
                    <a:lnB>
                      <a:noFill/>
                    </a:lnB>
                  </a:tcPr>
                </a:tc>
              </a:tr>
              <a:tr h="457478">
                <a:tc>
                  <a:txBody>
                    <a:bodyPr/>
                    <a:lstStyle/>
                    <a:p>
                      <a:pPr marL="0" marR="0" algn="ctr">
                        <a:lnSpc>
                          <a:spcPts val="1320"/>
                        </a:lnSpc>
                        <a:spcBef>
                          <a:spcPts val="0"/>
                        </a:spcBef>
                        <a:spcAft>
                          <a:spcPts val="0"/>
                        </a:spcAft>
                      </a:pPr>
                      <a:r>
                        <a:rPr lang="en-US" sz="1800" b="1">
                          <a:solidFill>
                            <a:schemeClr val="bg1"/>
                          </a:solidFill>
                          <a:latin typeface="Times New Roman"/>
                          <a:ea typeface="Times New Roman"/>
                        </a:rPr>
                        <a:t>Known for</a:t>
                      </a:r>
                      <a:endParaRPr lang="en-US" sz="280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1800" u="sng" dirty="0">
                          <a:solidFill>
                            <a:schemeClr val="bg1"/>
                          </a:solidFill>
                          <a:latin typeface="Times New Roman"/>
                          <a:ea typeface="Times New Roman"/>
                          <a:hlinkClick r:id="rId9" tooltip="Physiology"/>
                        </a:rPr>
                        <a:t>physiology</a:t>
                      </a:r>
                      <a:endParaRPr lang="en-US" sz="2800" dirty="0">
                        <a:solidFill>
                          <a:schemeClr val="bg1"/>
                        </a:solidFill>
                        <a:latin typeface="Times New Roman"/>
                        <a:ea typeface="Times New Roman"/>
                      </a:endParaRPr>
                    </a:p>
                  </a:txBody>
                  <a:tcPr marL="9525" marR="9525" marT="9525" marB="9525" anchor="ctr">
                    <a:lnL>
                      <a:noFill/>
                    </a:lnL>
                    <a:lnR>
                      <a:noFill/>
                    </a:lnR>
                    <a:lnT>
                      <a:noFill/>
                    </a:lnT>
                    <a:lnB>
                      <a:noFill/>
                    </a:lnB>
                  </a:tcPr>
                </a:tc>
              </a:tr>
            </a:tbl>
          </a:graphicData>
        </a:graphic>
      </p:graphicFrame>
      <p:sp>
        <p:nvSpPr>
          <p:cNvPr id="4" name="Rectangle 3"/>
          <p:cNvSpPr/>
          <p:nvPr/>
        </p:nvSpPr>
        <p:spPr>
          <a:xfrm>
            <a:off x="1676400" y="0"/>
            <a:ext cx="5684569" cy="769441"/>
          </a:xfrm>
          <a:prstGeom prst="rect">
            <a:avLst/>
          </a:prstGeom>
          <a:noFill/>
        </p:spPr>
        <p:txBody>
          <a:bodyPr wrap="none" lIns="91440" tIns="45720" rIns="91440" bIns="45720">
            <a:spAutoFit/>
          </a:bodyPr>
          <a:lstStyle/>
          <a:p>
            <a:pPr algn="ctr"/>
            <a:r>
              <a:rPr lang="en-US" sz="4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CLAUDE BERNARD</a:t>
            </a:r>
            <a:endParaRPr lang="en-US"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TextBox 4"/>
          <p:cNvSpPr txBox="1"/>
          <p:nvPr/>
        </p:nvSpPr>
        <p:spPr>
          <a:xfrm>
            <a:off x="533400" y="5181600"/>
            <a:ext cx="7848600" cy="1200329"/>
          </a:xfrm>
          <a:prstGeom prst="rect">
            <a:avLst/>
          </a:prstGeom>
          <a:noFill/>
        </p:spPr>
        <p:txBody>
          <a:bodyPr wrap="square" rtlCol="0">
            <a:spAutoFit/>
          </a:bodyPr>
          <a:lstStyle/>
          <a:p>
            <a:pPr>
              <a:buFont typeface="Wingdings" pitchFamily="2" charset="2"/>
              <a:buChar char="Ø"/>
            </a:pPr>
            <a:r>
              <a:rPr lang="en-US" sz="2400" b="1" dirty="0" smtClean="0">
                <a:solidFill>
                  <a:schemeClr val="bg1"/>
                </a:solidFill>
              </a:rPr>
              <a:t> Discoverer of  Glycogenic Function of the Liver.</a:t>
            </a:r>
          </a:p>
          <a:p>
            <a:pPr>
              <a:buFont typeface="Wingdings" pitchFamily="2" charset="2"/>
              <a:buChar char="Ø"/>
            </a:pPr>
            <a:r>
              <a:rPr lang="en-US" sz="2400" b="1" dirty="0" smtClean="0">
                <a:solidFill>
                  <a:schemeClr val="bg1"/>
                </a:solidFill>
              </a:rPr>
              <a:t> Work in the Pancreas and its role in digestion.</a:t>
            </a:r>
          </a:p>
          <a:p>
            <a:pPr>
              <a:buFont typeface="Wingdings" pitchFamily="2" charset="2"/>
              <a:buChar char="Ø"/>
            </a:pPr>
            <a:r>
              <a:rPr lang="en-US" sz="2400" b="1" dirty="0" smtClean="0">
                <a:solidFill>
                  <a:schemeClr val="bg1"/>
                </a:solidFill>
              </a:rPr>
              <a:t> Work  of Sympathetic Nervous System</a:t>
            </a:r>
            <a:r>
              <a:rPr lang="en-US" dirty="0" smtClean="0">
                <a:solidFill>
                  <a:schemeClr val="bg1"/>
                </a:solidFill>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1"/>
                                          </p:val>
                                        </p:tav>
                                        <p:tav tm="100000">
                                          <p:val>
                                            <p:strVal val="#ppt_x"/>
                                          </p:val>
                                        </p:tav>
                                      </p:tavLst>
                                    </p:anim>
                                    <p:anim calcmode="lin" valueType="num">
                                      <p:cBhvr>
                                        <p:cTn id="9"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nodeType="clickEffect">
                                  <p:stCondLst>
                                    <p:cond delay="0"/>
                                  </p:stCondLst>
                                  <p:childTnLst>
                                    <p:set>
                                      <p:cBhvr>
                                        <p:cTn id="13" dur="1" fill="hold">
                                          <p:stCondLst>
                                            <p:cond delay="0"/>
                                          </p:stCondLst>
                                        </p:cTn>
                                        <p:tgtEl>
                                          <p:spTgt spid="28674"/>
                                        </p:tgtEl>
                                        <p:attrNameLst>
                                          <p:attrName>style.visibility</p:attrName>
                                        </p:attrNameLst>
                                      </p:cBhvr>
                                      <p:to>
                                        <p:strVal val="visible"/>
                                      </p:to>
                                    </p:set>
                                    <p:anim calcmode="lin" valueType="num">
                                      <p:cBhvr>
                                        <p:cTn id="14" dur="500" fill="hold"/>
                                        <p:tgtEl>
                                          <p:spTgt spid="28674"/>
                                        </p:tgtEl>
                                        <p:attrNameLst>
                                          <p:attrName>ppt_w</p:attrName>
                                        </p:attrNameLst>
                                      </p:cBhvr>
                                      <p:tavLst>
                                        <p:tav tm="0">
                                          <p:val>
                                            <p:fltVal val="0"/>
                                          </p:val>
                                        </p:tav>
                                        <p:tav tm="100000">
                                          <p:val>
                                            <p:strVal val="#ppt_w"/>
                                          </p:val>
                                        </p:tav>
                                      </p:tavLst>
                                    </p:anim>
                                    <p:anim calcmode="lin" valueType="num">
                                      <p:cBhvr>
                                        <p:cTn id="15" dur="500" fill="hold"/>
                                        <p:tgtEl>
                                          <p:spTgt spid="2867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Johns Hopkins yearbook of 1891"/>
          <p:cNvPicPr>
            <a:picLocks noChangeAspect="1" noChangeArrowheads="1"/>
          </p:cNvPicPr>
          <p:nvPr/>
        </p:nvPicPr>
        <p:blipFill>
          <a:blip r:embed="rId2"/>
          <a:srcRect/>
          <a:stretch>
            <a:fillRect/>
          </a:stretch>
        </p:blipFill>
        <p:spPr bwMode="auto">
          <a:xfrm>
            <a:off x="228600" y="1066800"/>
            <a:ext cx="3124200" cy="3886200"/>
          </a:xfrm>
          <a:prstGeom prst="rect">
            <a:avLst/>
          </a:prstGeom>
          <a:noFill/>
          <a:ln w="9525">
            <a:noFill/>
            <a:miter lim="800000"/>
            <a:headEnd/>
            <a:tailEnd/>
          </a:ln>
        </p:spPr>
      </p:pic>
      <p:sp>
        <p:nvSpPr>
          <p:cNvPr id="4" name="Rectangle 3"/>
          <p:cNvSpPr/>
          <p:nvPr/>
        </p:nvSpPr>
        <p:spPr>
          <a:xfrm>
            <a:off x="914400" y="152400"/>
            <a:ext cx="7026282" cy="707886"/>
          </a:xfrm>
          <a:prstGeom prst="rect">
            <a:avLst/>
          </a:prstGeom>
          <a:noFill/>
        </p:spPr>
        <p:txBody>
          <a:bodyPr wrap="none" lIns="91440" tIns="45720" rIns="91440" bIns="45720">
            <a:spAutoFit/>
          </a:bodyPr>
          <a:lstStyle/>
          <a:p>
            <a:pPr algn="ctr"/>
            <a:r>
              <a:rPr lang="en-US"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Thomas Hunt Morgan</a:t>
            </a:r>
            <a:endParaRPr lang="en-US"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graphicFrame>
        <p:nvGraphicFramePr>
          <p:cNvPr id="5" name="Table 4"/>
          <p:cNvGraphicFramePr>
            <a:graphicFrameLocks noGrp="1"/>
          </p:cNvGraphicFramePr>
          <p:nvPr/>
        </p:nvGraphicFramePr>
        <p:xfrm>
          <a:off x="3505200" y="1295400"/>
          <a:ext cx="5257800" cy="3505199"/>
        </p:xfrm>
        <a:graphic>
          <a:graphicData uri="http://schemas.openxmlformats.org/drawingml/2006/table">
            <a:tbl>
              <a:tblPr/>
              <a:tblGrid>
                <a:gridCol w="1896256"/>
                <a:gridCol w="3361544"/>
              </a:tblGrid>
              <a:tr h="884348">
                <a:tc>
                  <a:txBody>
                    <a:bodyPr/>
                    <a:lstStyle/>
                    <a:p>
                      <a:pPr marL="0" marR="0" algn="ctr">
                        <a:lnSpc>
                          <a:spcPts val="1320"/>
                        </a:lnSpc>
                        <a:spcBef>
                          <a:spcPts val="0"/>
                        </a:spcBef>
                        <a:spcAft>
                          <a:spcPts val="0"/>
                        </a:spcAft>
                      </a:pPr>
                      <a:r>
                        <a:rPr lang="en-US" sz="1800" b="1" dirty="0">
                          <a:solidFill>
                            <a:schemeClr val="bg1"/>
                          </a:solidFill>
                          <a:latin typeface="Times New Roman"/>
                          <a:ea typeface="Times New Roman"/>
                        </a:rPr>
                        <a:t>Born</a:t>
                      </a:r>
                      <a:endParaRPr lang="en-US" sz="2800" dirty="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1800" u="sng" dirty="0">
                          <a:solidFill>
                            <a:schemeClr val="bg1"/>
                          </a:solidFill>
                          <a:latin typeface="Times New Roman"/>
                          <a:ea typeface="Times New Roman"/>
                          <a:hlinkClick r:id="rId3" tooltip="September 25"/>
                        </a:rPr>
                        <a:t>September 25</a:t>
                      </a:r>
                      <a:r>
                        <a:rPr lang="en-US" sz="1800" dirty="0">
                          <a:solidFill>
                            <a:schemeClr val="bg1"/>
                          </a:solidFill>
                          <a:latin typeface="Times New Roman"/>
                          <a:ea typeface="Times New Roman"/>
                        </a:rPr>
                        <a:t>, </a:t>
                      </a:r>
                      <a:r>
                        <a:rPr lang="en-US" sz="1800" u="sng" dirty="0" smtClean="0">
                          <a:solidFill>
                            <a:schemeClr val="bg1"/>
                          </a:solidFill>
                          <a:latin typeface="Times New Roman"/>
                          <a:ea typeface="Times New Roman"/>
                          <a:hlinkClick r:id="rId4" tooltip="1866"/>
                        </a:rPr>
                        <a:t>1866</a:t>
                      </a:r>
                      <a:r>
                        <a:rPr lang="en-US" sz="1800" u="sng" baseline="0" dirty="0" smtClean="0">
                          <a:solidFill>
                            <a:schemeClr val="bg1"/>
                          </a:solidFill>
                          <a:latin typeface="Times New Roman"/>
                          <a:ea typeface="Times New Roman"/>
                        </a:rPr>
                        <a:t> </a:t>
                      </a:r>
                    </a:p>
                    <a:p>
                      <a:pPr marL="0" marR="0">
                        <a:lnSpc>
                          <a:spcPts val="1560"/>
                        </a:lnSpc>
                        <a:spcBef>
                          <a:spcPts val="0"/>
                        </a:spcBef>
                        <a:spcAft>
                          <a:spcPts val="0"/>
                        </a:spcAft>
                      </a:pPr>
                      <a:r>
                        <a:rPr lang="en-US" sz="1800" u="sng" dirty="0" smtClean="0">
                          <a:solidFill>
                            <a:schemeClr val="bg1"/>
                          </a:solidFill>
                          <a:latin typeface="Times New Roman"/>
                          <a:ea typeface="Times New Roman"/>
                          <a:hlinkClick r:id="rId5" tooltip="Lexington, Kentucky"/>
                        </a:rPr>
                        <a:t>Lexington</a:t>
                      </a:r>
                      <a:r>
                        <a:rPr lang="en-US" sz="1800" u="sng" dirty="0">
                          <a:solidFill>
                            <a:schemeClr val="bg1"/>
                          </a:solidFill>
                          <a:latin typeface="Times New Roman"/>
                          <a:ea typeface="Times New Roman"/>
                          <a:hlinkClick r:id="rId5" tooltip="Lexington, Kentucky"/>
                        </a:rPr>
                        <a:t>, Kentucky</a:t>
                      </a:r>
                      <a:endParaRPr lang="en-US" sz="2800" dirty="0">
                        <a:solidFill>
                          <a:schemeClr val="bg1"/>
                        </a:solidFill>
                        <a:latin typeface="Times New Roman"/>
                        <a:ea typeface="Times New Roman"/>
                      </a:endParaRPr>
                    </a:p>
                  </a:txBody>
                  <a:tcPr marL="9525" marR="9525" marT="9525" marB="9525" anchor="ctr">
                    <a:lnL>
                      <a:noFill/>
                    </a:lnL>
                    <a:lnR>
                      <a:noFill/>
                    </a:lnR>
                    <a:lnT>
                      <a:noFill/>
                    </a:lnT>
                    <a:lnB>
                      <a:noFill/>
                    </a:lnB>
                  </a:tcPr>
                </a:tc>
              </a:tr>
              <a:tr h="599763">
                <a:tc>
                  <a:txBody>
                    <a:bodyPr/>
                    <a:lstStyle/>
                    <a:p>
                      <a:pPr marL="0" marR="0" algn="ctr">
                        <a:lnSpc>
                          <a:spcPts val="1320"/>
                        </a:lnSpc>
                        <a:spcBef>
                          <a:spcPts val="0"/>
                        </a:spcBef>
                        <a:spcAft>
                          <a:spcPts val="0"/>
                        </a:spcAft>
                      </a:pPr>
                      <a:r>
                        <a:rPr lang="en-US" sz="1800" b="1" dirty="0">
                          <a:solidFill>
                            <a:schemeClr val="bg1"/>
                          </a:solidFill>
                          <a:latin typeface="Times New Roman"/>
                          <a:ea typeface="Times New Roman"/>
                        </a:rPr>
                        <a:t>Died</a:t>
                      </a:r>
                      <a:endParaRPr lang="en-US" sz="2800" dirty="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1800" u="sng" dirty="0">
                          <a:solidFill>
                            <a:schemeClr val="bg1"/>
                          </a:solidFill>
                          <a:latin typeface="Times New Roman"/>
                          <a:ea typeface="Times New Roman"/>
                          <a:hlinkClick r:id="rId6" tooltip="December 4"/>
                        </a:rPr>
                        <a:t>December 4</a:t>
                      </a:r>
                      <a:r>
                        <a:rPr lang="en-US" sz="1800" dirty="0">
                          <a:solidFill>
                            <a:schemeClr val="bg1"/>
                          </a:solidFill>
                          <a:latin typeface="Times New Roman"/>
                          <a:ea typeface="Times New Roman"/>
                        </a:rPr>
                        <a:t>, </a:t>
                      </a:r>
                      <a:r>
                        <a:rPr lang="en-US" sz="1800" u="sng" dirty="0">
                          <a:solidFill>
                            <a:schemeClr val="bg1"/>
                          </a:solidFill>
                          <a:latin typeface="Times New Roman"/>
                          <a:ea typeface="Times New Roman"/>
                          <a:hlinkClick r:id="rId7" tooltip="1945"/>
                        </a:rPr>
                        <a:t>1945</a:t>
                      </a:r>
                      <a:r>
                        <a:rPr lang="en-US" sz="1800" dirty="0">
                          <a:solidFill>
                            <a:schemeClr val="bg1"/>
                          </a:solidFill>
                          <a:latin typeface="Times New Roman"/>
                          <a:ea typeface="Times New Roman"/>
                        </a:rPr>
                        <a:t> (aged 79)</a:t>
                      </a:r>
                      <a:br>
                        <a:rPr lang="en-US" sz="1800" dirty="0">
                          <a:solidFill>
                            <a:schemeClr val="bg1"/>
                          </a:solidFill>
                          <a:latin typeface="Times New Roman"/>
                          <a:ea typeface="Times New Roman"/>
                        </a:rPr>
                      </a:br>
                      <a:r>
                        <a:rPr lang="en-US" sz="1800" u="sng" dirty="0">
                          <a:solidFill>
                            <a:schemeClr val="bg1"/>
                          </a:solidFill>
                          <a:latin typeface="Times New Roman"/>
                          <a:ea typeface="Times New Roman"/>
                          <a:hlinkClick r:id="rId8" tooltip="Pasadena, California"/>
                        </a:rPr>
                        <a:t>Pasadena, California</a:t>
                      </a:r>
                      <a:endParaRPr lang="en-US" sz="2800" dirty="0">
                        <a:solidFill>
                          <a:schemeClr val="bg1"/>
                        </a:solidFill>
                        <a:latin typeface="Times New Roman"/>
                        <a:ea typeface="Times New Roman"/>
                      </a:endParaRPr>
                    </a:p>
                  </a:txBody>
                  <a:tcPr marL="9525" marR="9525" marT="9525" marB="9525" anchor="ctr">
                    <a:lnL>
                      <a:noFill/>
                    </a:lnL>
                    <a:lnR>
                      <a:noFill/>
                    </a:lnR>
                    <a:lnT>
                      <a:noFill/>
                    </a:lnT>
                    <a:lnB>
                      <a:noFill/>
                    </a:lnB>
                  </a:tcPr>
                </a:tc>
              </a:tr>
              <a:tr h="315178">
                <a:tc>
                  <a:txBody>
                    <a:bodyPr/>
                    <a:lstStyle/>
                    <a:p>
                      <a:pPr marL="0" marR="0" algn="ctr">
                        <a:lnSpc>
                          <a:spcPts val="1320"/>
                        </a:lnSpc>
                        <a:spcBef>
                          <a:spcPts val="0"/>
                        </a:spcBef>
                        <a:spcAft>
                          <a:spcPts val="0"/>
                        </a:spcAft>
                      </a:pPr>
                      <a:r>
                        <a:rPr lang="en-US" sz="1800" b="1">
                          <a:solidFill>
                            <a:schemeClr val="bg1"/>
                          </a:solidFill>
                          <a:latin typeface="Times New Roman"/>
                          <a:ea typeface="Times New Roman"/>
                        </a:rPr>
                        <a:t>Nationality</a:t>
                      </a:r>
                      <a:endParaRPr lang="en-US" sz="280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1800" u="sng" dirty="0">
                          <a:solidFill>
                            <a:schemeClr val="bg1"/>
                          </a:solidFill>
                          <a:latin typeface="Times New Roman"/>
                          <a:ea typeface="Times New Roman"/>
                          <a:hlinkClick r:id="rId9" tooltip="United States"/>
                        </a:rPr>
                        <a:t>United States</a:t>
                      </a:r>
                      <a:endParaRPr lang="en-US" sz="2800" dirty="0">
                        <a:solidFill>
                          <a:schemeClr val="bg1"/>
                        </a:solidFill>
                        <a:latin typeface="Times New Roman"/>
                        <a:ea typeface="Times New Roman"/>
                      </a:endParaRPr>
                    </a:p>
                  </a:txBody>
                  <a:tcPr marL="9525" marR="9525" marT="9525" marB="9525" anchor="ctr">
                    <a:lnL>
                      <a:noFill/>
                    </a:lnL>
                    <a:lnR>
                      <a:noFill/>
                    </a:lnR>
                    <a:lnT>
                      <a:noFill/>
                    </a:lnT>
                    <a:lnB>
                      <a:noFill/>
                    </a:lnB>
                  </a:tcPr>
                </a:tc>
              </a:tr>
              <a:tr h="599763">
                <a:tc>
                  <a:txBody>
                    <a:bodyPr/>
                    <a:lstStyle/>
                    <a:p>
                      <a:pPr marL="0" marR="0" algn="ctr">
                        <a:lnSpc>
                          <a:spcPts val="1320"/>
                        </a:lnSpc>
                        <a:spcBef>
                          <a:spcPts val="0"/>
                        </a:spcBef>
                        <a:spcAft>
                          <a:spcPts val="0"/>
                        </a:spcAft>
                      </a:pPr>
                      <a:r>
                        <a:rPr lang="en-US" sz="1800" b="1">
                          <a:solidFill>
                            <a:schemeClr val="bg1"/>
                          </a:solidFill>
                          <a:latin typeface="Times New Roman"/>
                          <a:ea typeface="Times New Roman"/>
                        </a:rPr>
                        <a:t>Fields</a:t>
                      </a:r>
                      <a:endParaRPr lang="en-US" sz="280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1800" u="sng" dirty="0">
                          <a:solidFill>
                            <a:schemeClr val="bg1"/>
                          </a:solidFill>
                          <a:latin typeface="Times New Roman"/>
                          <a:ea typeface="Times New Roman"/>
                          <a:hlinkClick r:id="rId10" tooltip="Genetics"/>
                        </a:rPr>
                        <a:t>geneticist</a:t>
                      </a:r>
                      <a:r>
                        <a:rPr lang="en-US" sz="1800" dirty="0">
                          <a:solidFill>
                            <a:schemeClr val="bg1"/>
                          </a:solidFill>
                          <a:latin typeface="Times New Roman"/>
                          <a:ea typeface="Times New Roman"/>
                        </a:rPr>
                        <a:t/>
                      </a:r>
                      <a:br>
                        <a:rPr lang="en-US" sz="1800" dirty="0">
                          <a:solidFill>
                            <a:schemeClr val="bg1"/>
                          </a:solidFill>
                          <a:latin typeface="Times New Roman"/>
                          <a:ea typeface="Times New Roman"/>
                        </a:rPr>
                      </a:br>
                      <a:r>
                        <a:rPr lang="en-US" sz="1800" u="sng" dirty="0">
                          <a:solidFill>
                            <a:schemeClr val="bg1"/>
                          </a:solidFill>
                          <a:latin typeface="Times New Roman"/>
                          <a:ea typeface="Times New Roman"/>
                          <a:hlinkClick r:id="rId11" tooltip="Embryology"/>
                        </a:rPr>
                        <a:t>embryologist</a:t>
                      </a:r>
                      <a:endParaRPr lang="en-US" sz="2800" dirty="0">
                        <a:solidFill>
                          <a:schemeClr val="bg1"/>
                        </a:solidFill>
                        <a:latin typeface="Times New Roman"/>
                        <a:ea typeface="Times New Roman"/>
                      </a:endParaRPr>
                    </a:p>
                  </a:txBody>
                  <a:tcPr marL="9525" marR="9525" marT="9525" marB="9525" anchor="ctr">
                    <a:lnL>
                      <a:noFill/>
                    </a:lnL>
                    <a:lnR>
                      <a:noFill/>
                    </a:lnR>
                    <a:lnT>
                      <a:noFill/>
                    </a:lnT>
                    <a:lnB>
                      <a:noFill/>
                    </a:lnB>
                  </a:tcPr>
                </a:tc>
              </a:tr>
              <a:tr h="506384">
                <a:tc>
                  <a:txBody>
                    <a:bodyPr/>
                    <a:lstStyle/>
                    <a:p>
                      <a:pPr marL="0" marR="0" algn="ctr">
                        <a:lnSpc>
                          <a:spcPts val="1320"/>
                        </a:lnSpc>
                        <a:spcBef>
                          <a:spcPts val="0"/>
                        </a:spcBef>
                        <a:spcAft>
                          <a:spcPts val="0"/>
                        </a:spcAft>
                      </a:pPr>
                      <a:r>
                        <a:rPr lang="en-US" sz="1800" b="1">
                          <a:solidFill>
                            <a:schemeClr val="bg1"/>
                          </a:solidFill>
                          <a:latin typeface="Times New Roman"/>
                          <a:ea typeface="Times New Roman"/>
                        </a:rPr>
                        <a:t>Doctoral students</a:t>
                      </a:r>
                      <a:endParaRPr lang="en-US" sz="280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1800" u="sng" dirty="0">
                          <a:solidFill>
                            <a:schemeClr val="bg1"/>
                          </a:solidFill>
                          <a:latin typeface="Times New Roman"/>
                          <a:ea typeface="Times New Roman"/>
                          <a:hlinkClick r:id="rId12" tooltip="John Howard Northrop"/>
                        </a:rPr>
                        <a:t>John Howard Northrop</a:t>
                      </a:r>
                      <a:endParaRPr lang="en-US" sz="2800" dirty="0">
                        <a:solidFill>
                          <a:schemeClr val="bg1"/>
                        </a:solidFill>
                        <a:latin typeface="Times New Roman"/>
                        <a:ea typeface="Times New Roman"/>
                      </a:endParaRPr>
                    </a:p>
                  </a:txBody>
                  <a:tcPr marL="9525" marR="9525" marT="9525" marB="9525" anchor="ctr">
                    <a:lnL>
                      <a:noFill/>
                    </a:lnL>
                    <a:lnR>
                      <a:noFill/>
                    </a:lnR>
                    <a:lnT>
                      <a:noFill/>
                    </a:lnT>
                    <a:lnB>
                      <a:noFill/>
                    </a:lnB>
                  </a:tcPr>
                </a:tc>
              </a:tr>
              <a:tr h="599763">
                <a:tc>
                  <a:txBody>
                    <a:bodyPr/>
                    <a:lstStyle/>
                    <a:p>
                      <a:pPr marL="0" marR="0" algn="ctr">
                        <a:lnSpc>
                          <a:spcPts val="1320"/>
                        </a:lnSpc>
                        <a:spcBef>
                          <a:spcPts val="0"/>
                        </a:spcBef>
                        <a:spcAft>
                          <a:spcPts val="0"/>
                        </a:spcAft>
                      </a:pPr>
                      <a:r>
                        <a:rPr lang="en-US" sz="1800" b="1">
                          <a:solidFill>
                            <a:schemeClr val="bg1"/>
                          </a:solidFill>
                          <a:latin typeface="Times New Roman"/>
                          <a:ea typeface="Times New Roman"/>
                        </a:rPr>
                        <a:t>Notable awards</a:t>
                      </a:r>
                      <a:endParaRPr lang="en-US" sz="2800">
                        <a:solidFill>
                          <a:schemeClr val="bg1"/>
                        </a:solidFill>
                        <a:latin typeface="Times New Roman"/>
                        <a:ea typeface="Times New Roman"/>
                      </a:endParaRPr>
                    </a:p>
                  </a:txBody>
                  <a:tcPr marL="9525" marR="9525" marT="9525" marB="9525" anchor="ctr">
                    <a:lnL>
                      <a:noFill/>
                    </a:lnL>
                    <a:lnR>
                      <a:noFill/>
                    </a:lnR>
                    <a:lnT>
                      <a:noFill/>
                    </a:lnT>
                    <a:lnB>
                      <a:noFill/>
                    </a:lnB>
                  </a:tcPr>
                </a:tc>
                <a:tc>
                  <a:txBody>
                    <a:bodyPr/>
                    <a:lstStyle/>
                    <a:p>
                      <a:pPr marL="0" marR="0">
                        <a:lnSpc>
                          <a:spcPts val="1560"/>
                        </a:lnSpc>
                        <a:spcBef>
                          <a:spcPts val="0"/>
                        </a:spcBef>
                        <a:spcAft>
                          <a:spcPts val="0"/>
                        </a:spcAft>
                      </a:pPr>
                      <a:r>
                        <a:rPr lang="en-US" sz="1800" u="sng" dirty="0">
                          <a:solidFill>
                            <a:schemeClr val="bg1"/>
                          </a:solidFill>
                          <a:latin typeface="Times New Roman"/>
                          <a:ea typeface="Times New Roman"/>
                          <a:hlinkClick r:id="rId13" tooltip="Nobel Prize in Physiology or Medicine"/>
                        </a:rPr>
                        <a:t>Nobel Prize in Physiology or Medicine</a:t>
                      </a:r>
                      <a:r>
                        <a:rPr lang="en-US" sz="1800" dirty="0">
                          <a:solidFill>
                            <a:schemeClr val="bg1"/>
                          </a:solidFill>
                          <a:latin typeface="Times New Roman"/>
                          <a:ea typeface="Times New Roman"/>
                        </a:rPr>
                        <a:t> in 1933</a:t>
                      </a:r>
                      <a:endParaRPr lang="en-US" sz="2800" dirty="0">
                        <a:solidFill>
                          <a:schemeClr val="bg1"/>
                        </a:solidFill>
                        <a:latin typeface="Times New Roman"/>
                        <a:ea typeface="Times New Roman"/>
                      </a:endParaRPr>
                    </a:p>
                  </a:txBody>
                  <a:tcPr marL="9525" marR="9525" marT="9525" marB="9525" anchor="ctr">
                    <a:lnL>
                      <a:noFill/>
                    </a:lnL>
                    <a:lnR>
                      <a:noFill/>
                    </a:lnR>
                    <a:lnT>
                      <a:noFill/>
                    </a:lnT>
                    <a:lnB>
                      <a:noFill/>
                    </a:lnB>
                  </a:tcPr>
                </a:tc>
              </a:tr>
            </a:tbl>
          </a:graphicData>
        </a:graphic>
      </p:graphicFrame>
      <p:sp>
        <p:nvSpPr>
          <p:cNvPr id="6" name="TextBox 5"/>
          <p:cNvSpPr txBox="1"/>
          <p:nvPr/>
        </p:nvSpPr>
        <p:spPr>
          <a:xfrm>
            <a:off x="457200" y="5791200"/>
            <a:ext cx="8229600" cy="461665"/>
          </a:xfrm>
          <a:prstGeom prst="rect">
            <a:avLst/>
          </a:prstGeom>
          <a:noFill/>
        </p:spPr>
        <p:txBody>
          <a:bodyPr wrap="square" rtlCol="0">
            <a:spAutoFit/>
          </a:bodyPr>
          <a:lstStyle/>
          <a:p>
            <a:pPr>
              <a:buFont typeface="Wingdings" pitchFamily="2" charset="2"/>
              <a:buChar char="Ø"/>
            </a:pPr>
            <a:r>
              <a:rPr lang="en-US" sz="2400" dirty="0" smtClean="0">
                <a:solidFill>
                  <a:schemeClr val="bg1"/>
                </a:solidFill>
              </a:rPr>
              <a:t> </a:t>
            </a:r>
            <a:r>
              <a:rPr lang="en-US" sz="2400" b="1" dirty="0" smtClean="0">
                <a:solidFill>
                  <a:schemeClr val="bg1"/>
                </a:solidFill>
              </a:rPr>
              <a:t>Theory of Gene</a:t>
            </a:r>
            <a:r>
              <a:rPr lang="en-US" sz="2400" dirty="0" smtClean="0">
                <a:solidFill>
                  <a:schemeClr val="bg1"/>
                </a:solidFill>
              </a:rPr>
              <a:t>.</a:t>
            </a:r>
            <a:endParaRPr lang="en-US"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1"/>
                                          </p:val>
                                        </p:tav>
                                        <p:tav tm="100000">
                                          <p:val>
                                            <p:strVal val="#ppt_x"/>
                                          </p:val>
                                        </p:tav>
                                      </p:tavLst>
                                    </p:anim>
                                    <p:anim calcmode="lin" valueType="num">
                                      <p:cBhvr>
                                        <p:cTn id="9"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nodeType="clickEffect">
                                  <p:stCondLst>
                                    <p:cond delay="0"/>
                                  </p:stCondLst>
                                  <p:childTnLst>
                                    <p:set>
                                      <p:cBhvr>
                                        <p:cTn id="13" dur="1" fill="hold">
                                          <p:stCondLst>
                                            <p:cond delay="0"/>
                                          </p:stCondLst>
                                        </p:cTn>
                                        <p:tgtEl>
                                          <p:spTgt spid="30722"/>
                                        </p:tgtEl>
                                        <p:attrNameLst>
                                          <p:attrName>style.visibility</p:attrName>
                                        </p:attrNameLst>
                                      </p:cBhvr>
                                      <p:to>
                                        <p:strVal val="visible"/>
                                      </p:to>
                                    </p:set>
                                    <p:anim calcmode="lin" valueType="num">
                                      <p:cBhvr>
                                        <p:cTn id="14" dur="500" fill="hold"/>
                                        <p:tgtEl>
                                          <p:spTgt spid="30722"/>
                                        </p:tgtEl>
                                        <p:attrNameLst>
                                          <p:attrName>ppt_w</p:attrName>
                                        </p:attrNameLst>
                                      </p:cBhvr>
                                      <p:tavLst>
                                        <p:tav tm="0">
                                          <p:val>
                                            <p:fltVal val="0"/>
                                          </p:val>
                                        </p:tav>
                                        <p:tav tm="100000">
                                          <p:val>
                                            <p:strVal val="#ppt_w"/>
                                          </p:val>
                                        </p:tav>
                                      </p:tavLst>
                                    </p:anim>
                                    <p:anim calcmode="lin" valueType="num">
                                      <p:cBhvr>
                                        <p:cTn id="15" dur="500" fill="hold"/>
                                        <p:tgtEl>
                                          <p:spTgt spid="307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0" y="0"/>
            <a:ext cx="9144000" cy="7171194"/>
          </a:xfrm>
          <a:prstGeom prst="rect">
            <a:avLst/>
          </a:prstGeom>
          <a:noFill/>
        </p:spPr>
        <p:txBody>
          <a:bodyPr wrap="square" rtlCol="0">
            <a:spAutoFit/>
          </a:bodyPr>
          <a:lstStyle/>
          <a:p>
            <a:r>
              <a:rPr lang="en-US" sz="4400" dirty="0" smtClean="0">
                <a:latin typeface="Curlz MT" pitchFamily="82" charset="0"/>
              </a:rPr>
              <a:t>                                                         </a:t>
            </a:r>
            <a:r>
              <a:rPr lang="en-US" sz="4400" b="1" i="1" dirty="0" smtClean="0">
                <a:solidFill>
                  <a:schemeClr val="bg1"/>
                </a:solidFill>
                <a:latin typeface="Curlz MT" pitchFamily="82" charset="0"/>
              </a:rPr>
              <a:t>physiology</a:t>
            </a:r>
          </a:p>
          <a:p>
            <a:r>
              <a:rPr lang="en-US" dirty="0" smtClean="0"/>
              <a:t> </a:t>
            </a:r>
          </a:p>
          <a:p>
            <a:r>
              <a:rPr lang="en-US" sz="2400" b="1" dirty="0" smtClean="0">
                <a:solidFill>
                  <a:schemeClr val="bg1"/>
                </a:solidFill>
              </a:rPr>
              <a:t>Phys i·ol·o·gy </a:t>
            </a:r>
            <a:r>
              <a:rPr lang="en-US" sz="2400" dirty="0" smtClean="0">
                <a:solidFill>
                  <a:schemeClr val="bg1"/>
                </a:solidFill>
              </a:rPr>
              <a:t>[fìzzee ólləjee]</a:t>
            </a:r>
          </a:p>
          <a:p>
            <a:r>
              <a:rPr lang="en-US" sz="2400" i="1" dirty="0" smtClean="0">
                <a:solidFill>
                  <a:schemeClr val="bg1"/>
                </a:solidFill>
              </a:rPr>
              <a:t>noun</a:t>
            </a:r>
            <a:r>
              <a:rPr lang="en-US" sz="2400" dirty="0" smtClean="0">
                <a:solidFill>
                  <a:schemeClr val="bg1"/>
                </a:solidFill>
              </a:rPr>
              <a:t> </a:t>
            </a:r>
          </a:p>
          <a:p>
            <a:endParaRPr lang="en-US" sz="2400" b="1" dirty="0" smtClean="0">
              <a:solidFill>
                <a:schemeClr val="bg1"/>
              </a:solidFill>
            </a:endParaRPr>
          </a:p>
          <a:p>
            <a:pPr marL="342900" indent="-342900">
              <a:buFont typeface="+mj-lt"/>
              <a:buAutoNum type="arabicPeriod"/>
            </a:pPr>
            <a:r>
              <a:rPr lang="en-US" sz="2400" b="1" dirty="0" smtClean="0">
                <a:solidFill>
                  <a:schemeClr val="bg1"/>
                </a:solidFill>
              </a:rPr>
              <a:t>study of the functioning of living things: </a:t>
            </a:r>
            <a:r>
              <a:rPr lang="en-US" sz="2400" dirty="0" smtClean="0">
                <a:solidFill>
                  <a:schemeClr val="bg1"/>
                </a:solidFill>
              </a:rPr>
              <a:t>the branch of biology that deals with the internal workings of living things, including such functions as metabolism, respiration, and reproduction, rather than with their shape or structure </a:t>
            </a:r>
          </a:p>
          <a:p>
            <a:pPr marL="342900" indent="-342900">
              <a:buFont typeface="+mj-lt"/>
              <a:buAutoNum type="arabicPeriod"/>
            </a:pPr>
            <a:endParaRPr lang="en-US" sz="2400" b="1" dirty="0" smtClean="0">
              <a:solidFill>
                <a:schemeClr val="bg1"/>
              </a:solidFill>
            </a:endParaRPr>
          </a:p>
          <a:p>
            <a:pPr marL="342900" indent="-342900">
              <a:buFont typeface="+mj-lt"/>
              <a:buAutoNum type="arabicPeriod"/>
            </a:pPr>
            <a:r>
              <a:rPr lang="en-US" sz="2400" b="1" dirty="0" smtClean="0">
                <a:solidFill>
                  <a:schemeClr val="bg1"/>
                </a:solidFill>
              </a:rPr>
              <a:t>body’s internal processes: </a:t>
            </a:r>
            <a:r>
              <a:rPr lang="en-US" sz="2400" dirty="0" smtClean="0">
                <a:solidFill>
                  <a:schemeClr val="bg1"/>
                </a:solidFill>
              </a:rPr>
              <a:t>the way a particular body or organism works </a:t>
            </a:r>
          </a:p>
          <a:p>
            <a:pPr marL="342900" indent="-342900"/>
            <a:r>
              <a:rPr lang="en-US" sz="2400" dirty="0" smtClean="0">
                <a:solidFill>
                  <a:schemeClr val="bg1"/>
                </a:solidFill>
              </a:rPr>
              <a:t>       [Mid-16th century. Via French </a:t>
            </a:r>
            <a:r>
              <a:rPr lang="en-US" sz="2400" i="1" dirty="0" smtClean="0">
                <a:solidFill>
                  <a:schemeClr val="bg1"/>
                </a:solidFill>
              </a:rPr>
              <a:t>physiologie</a:t>
            </a:r>
            <a:r>
              <a:rPr lang="en-US" sz="2400" dirty="0" smtClean="0">
                <a:solidFill>
                  <a:schemeClr val="bg1"/>
                </a:solidFill>
              </a:rPr>
              <a:t> or Latin </a:t>
            </a:r>
            <a:r>
              <a:rPr lang="en-US" sz="2400" i="1" dirty="0" smtClean="0">
                <a:solidFill>
                  <a:schemeClr val="bg1"/>
                </a:solidFill>
              </a:rPr>
              <a:t>physiologia</a:t>
            </a:r>
            <a:r>
              <a:rPr lang="en-US" sz="2400" dirty="0" smtClean="0">
                <a:solidFill>
                  <a:schemeClr val="bg1"/>
                </a:solidFill>
              </a:rPr>
              <a:t> from Greek </a:t>
            </a:r>
            <a:r>
              <a:rPr lang="en-US" sz="2400" i="1" dirty="0" smtClean="0">
                <a:solidFill>
                  <a:schemeClr val="bg1"/>
                </a:solidFill>
              </a:rPr>
              <a:t>phusiologia</a:t>
            </a:r>
            <a:r>
              <a:rPr lang="en-US" sz="2400" dirty="0" smtClean="0">
                <a:solidFill>
                  <a:schemeClr val="bg1"/>
                </a:solidFill>
              </a:rPr>
              <a:t> , from </a:t>
            </a:r>
            <a:r>
              <a:rPr lang="en-US" sz="2400" i="1" dirty="0" smtClean="0">
                <a:solidFill>
                  <a:schemeClr val="bg1"/>
                </a:solidFill>
              </a:rPr>
              <a:t>phusis</a:t>
            </a:r>
            <a:r>
              <a:rPr lang="en-US" sz="2400" dirty="0" smtClean="0">
                <a:solidFill>
                  <a:schemeClr val="bg1"/>
                </a:solidFill>
              </a:rPr>
              <a:t> “nature” (see physics) + </a:t>
            </a:r>
            <a:r>
              <a:rPr lang="en-US" sz="2400" i="1" dirty="0" smtClean="0">
                <a:solidFill>
                  <a:schemeClr val="bg1"/>
                </a:solidFill>
              </a:rPr>
              <a:t>-logia</a:t>
            </a:r>
            <a:r>
              <a:rPr lang="en-US" sz="2400" dirty="0" smtClean="0">
                <a:solidFill>
                  <a:schemeClr val="bg1"/>
                </a:solidFill>
              </a:rPr>
              <a:t> “-logy.”]</a:t>
            </a:r>
          </a:p>
          <a:p>
            <a:r>
              <a:rPr lang="en-US" sz="2400" dirty="0" smtClean="0">
                <a:solidFill>
                  <a:schemeClr val="bg1"/>
                </a:solidFill>
              </a:rPr>
              <a:t> </a:t>
            </a:r>
          </a:p>
          <a:p>
            <a:endParaRPr lang="en-US" dirty="0"/>
          </a:p>
        </p:txBody>
      </p:sp>
      <p:sp>
        <p:nvSpPr>
          <p:cNvPr id="26" name="TextBox 25"/>
          <p:cNvSpPr txBox="1"/>
          <p:nvPr/>
        </p:nvSpPr>
        <p:spPr>
          <a:xfrm>
            <a:off x="2895600" y="152400"/>
            <a:ext cx="2667000" cy="369332"/>
          </a:xfrm>
          <a:prstGeom prst="rect">
            <a:avLst/>
          </a:prstGeom>
          <a:noFill/>
        </p:spPr>
        <p:txBody>
          <a:bodyPr wrap="square" rtlCol="0">
            <a:spAutoFit/>
          </a:bodyPr>
          <a:lstStyle/>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ppt_x</p:attrName>
                                        </p:attrNameLst>
                                      </p:cBhvr>
                                      <p:tavLst>
                                        <p:tav tm="0">
                                          <p:val>
                                            <p:strVal val="#ppt_x-.2"/>
                                          </p:val>
                                        </p:tav>
                                        <p:tav tm="100000">
                                          <p:val>
                                            <p:strVal val="#ppt_x"/>
                                          </p:val>
                                        </p:tav>
                                      </p:tavLst>
                                    </p:anim>
                                    <p:anim calcmode="lin" valueType="num">
                                      <p:cBhvr>
                                        <p:cTn id="8"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9"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38200" y="685800"/>
            <a:ext cx="7391400" cy="4647426"/>
          </a:xfrm>
          <a:prstGeom prst="rect">
            <a:avLst/>
          </a:prstGeom>
          <a:noFill/>
        </p:spPr>
        <p:txBody>
          <a:bodyPr wrap="square" rtlCol="0">
            <a:spAutoFit/>
          </a:bodyPr>
          <a:lstStyle/>
          <a:p>
            <a:r>
              <a:rPr lang="en-US" sz="3600" b="1" dirty="0" smtClean="0">
                <a:solidFill>
                  <a:schemeClr val="bg1"/>
                </a:solidFill>
              </a:rPr>
              <a:t>Introduction</a:t>
            </a:r>
            <a:r>
              <a:rPr lang="en-US" sz="3200" b="1" dirty="0" smtClean="0">
                <a:solidFill>
                  <a:schemeClr val="bg1"/>
                </a:solidFill>
              </a:rPr>
              <a:t> </a:t>
            </a:r>
          </a:p>
          <a:p>
            <a:endParaRPr lang="en-US" sz="3200" dirty="0" smtClean="0">
              <a:solidFill>
                <a:schemeClr val="bg1"/>
              </a:solidFill>
            </a:endParaRPr>
          </a:p>
          <a:p>
            <a:pPr algn="just"/>
            <a:r>
              <a:rPr lang="en-US" sz="3200" dirty="0" smtClean="0">
                <a:solidFill>
                  <a:schemeClr val="bg1"/>
                </a:solidFill>
              </a:rPr>
              <a:t>The term physiology originated from a Greek root  Physiologikos  meaning  discourse on natural  knowledge. It was introduced by the French physician Jean Fernel in 1552. </a:t>
            </a:r>
            <a:r>
              <a:rPr lang="en-US" sz="3200" b="1" i="1" dirty="0" smtClean="0">
                <a:solidFill>
                  <a:schemeClr val="bg1"/>
                </a:solidFill>
              </a:rPr>
              <a:t>Physiology deals with the normal functioning of the body.         </a:t>
            </a:r>
            <a:endParaRPr lang="en-US" sz="3200" b="1" i="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0" dur="1000" fill="hold"/>
                                        <p:tgtEl>
                                          <p:spTgt spid="7"/>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0" y="457200"/>
            <a:ext cx="9144000" cy="5632311"/>
          </a:xfrm>
          <a:prstGeom prst="rect">
            <a:avLst/>
          </a:prstGeom>
          <a:noFill/>
        </p:spPr>
        <p:txBody>
          <a:bodyPr wrap="square" rtlCol="0">
            <a:spAutoFit/>
          </a:bodyPr>
          <a:lstStyle/>
          <a:p>
            <a:pPr algn="just"/>
            <a:r>
              <a:rPr lang="en-US" sz="2400" b="1" i="1" dirty="0" smtClean="0">
                <a:solidFill>
                  <a:srgbClr val="FF0000"/>
                </a:solidFill>
              </a:rPr>
              <a:t>                           </a:t>
            </a:r>
            <a:endParaRPr lang="en-US" sz="2400" b="1" i="1" dirty="0" smtClean="0">
              <a:solidFill>
                <a:schemeClr val="bg1"/>
              </a:solidFill>
            </a:endParaRPr>
          </a:p>
          <a:p>
            <a:pPr lvl="0" algn="just"/>
            <a:r>
              <a:rPr lang="en-ZW" sz="2600" dirty="0" smtClean="0">
                <a:solidFill>
                  <a:schemeClr val="bg1"/>
                </a:solidFill>
              </a:rPr>
              <a:t>The purpose of a course of physiology is to teach the functions, processes and Interrelationship of the different organs and systems of the normal body disturbance and diseases and to equip the student with normal standards of reference for use while diagnosing and treating deviation    from the normal.</a:t>
            </a:r>
            <a:r>
              <a:rPr lang="en-US" sz="2600" dirty="0" smtClean="0">
                <a:solidFill>
                  <a:schemeClr val="bg1"/>
                </a:solidFill>
              </a:rPr>
              <a:t> </a:t>
            </a:r>
            <a:r>
              <a:rPr lang="en-ZW" sz="2600" dirty="0" smtClean="0">
                <a:solidFill>
                  <a:schemeClr val="bg1"/>
                </a:solidFill>
              </a:rPr>
              <a:t>To a Homoeopath the human organism is an integrated whole of body life and mind; and though life includes all the chemico-physical processes it transcends them. There can be no symptoms of disease without vital force which is deranged in diseased person. Physiology shall be taught from the stand point of description physical processes underlying them in health.</a:t>
            </a:r>
            <a:endParaRPr lang="en-US" sz="2600" dirty="0" smtClean="0">
              <a:solidFill>
                <a:schemeClr val="bg1"/>
              </a:solidFill>
            </a:endParaRPr>
          </a:p>
          <a:p>
            <a:pPr algn="just"/>
            <a:r>
              <a:rPr lang="en-ZW" sz="2400" dirty="0" smtClean="0"/>
              <a:t> </a:t>
            </a:r>
            <a:endParaRPr lang="en-US"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800" decel="100000"/>
                                        <p:tgtEl>
                                          <p:spTgt spid="37"/>
                                        </p:tgtEl>
                                      </p:cBhvr>
                                    </p:animEffect>
                                    <p:anim calcmode="lin" valueType="num">
                                      <p:cBhvr>
                                        <p:cTn id="8" dur="800" decel="100000" fill="hold"/>
                                        <p:tgtEl>
                                          <p:spTgt spid="37"/>
                                        </p:tgtEl>
                                        <p:attrNameLst>
                                          <p:attrName>style.rotation</p:attrName>
                                        </p:attrNameLst>
                                      </p:cBhvr>
                                      <p:tavLst>
                                        <p:tav tm="0">
                                          <p:val>
                                            <p:fltVal val="-90"/>
                                          </p:val>
                                        </p:tav>
                                        <p:tav tm="100000">
                                          <p:val>
                                            <p:fltVal val="0"/>
                                          </p:val>
                                        </p:tav>
                                      </p:tavLst>
                                    </p:anim>
                                    <p:anim calcmode="lin" valueType="num">
                                      <p:cBhvr>
                                        <p:cTn id="9" dur="800" decel="100000" fill="hold"/>
                                        <p:tgtEl>
                                          <p:spTgt spid="37"/>
                                        </p:tgtEl>
                                        <p:attrNameLst>
                                          <p:attrName>ppt_x</p:attrName>
                                        </p:attrNameLst>
                                      </p:cBhvr>
                                      <p:tavLst>
                                        <p:tav tm="0">
                                          <p:val>
                                            <p:strVal val="#ppt_x+0.4"/>
                                          </p:val>
                                        </p:tav>
                                        <p:tav tm="100000">
                                          <p:val>
                                            <p:strVal val="#ppt_x-0.05"/>
                                          </p:val>
                                        </p:tav>
                                      </p:tavLst>
                                    </p:anim>
                                    <p:anim calcmode="lin" valueType="num">
                                      <p:cBhvr>
                                        <p:cTn id="10" dur="800" decel="100000" fill="hold"/>
                                        <p:tgtEl>
                                          <p:spTgt spid="3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8600" y="228600"/>
            <a:ext cx="8610600" cy="6463308"/>
          </a:xfrm>
          <a:prstGeom prst="rect">
            <a:avLst/>
          </a:prstGeom>
          <a:noFill/>
        </p:spPr>
        <p:txBody>
          <a:bodyPr wrap="square" rtlCol="0">
            <a:spAutoFit/>
          </a:bodyPr>
          <a:lstStyle/>
          <a:p>
            <a:pPr lvl="2"/>
            <a:r>
              <a:rPr lang="en-ZW" sz="3200" b="1" spc="300" dirty="0" smtClean="0">
                <a:effectLst>
                  <a:outerShdw blurRad="38100" dist="38100" dir="2700000" algn="tl">
                    <a:srgbClr val="000000">
                      <a:alpha val="43137"/>
                    </a:srgbClr>
                  </a:outerShdw>
                </a:effectLst>
                <a:latin typeface="Blackadder ITC" pitchFamily="82" charset="0"/>
              </a:rPr>
              <a:t>      </a:t>
            </a:r>
            <a:r>
              <a:rPr lang="en-ZW" sz="3200" b="1" spc="300" dirty="0" smtClean="0">
                <a:solidFill>
                  <a:schemeClr val="bg1"/>
                </a:solidFill>
                <a:effectLst>
                  <a:outerShdw blurRad="38100" dist="38100" dir="2700000" algn="tl">
                    <a:srgbClr val="000000">
                      <a:alpha val="43137"/>
                    </a:srgbClr>
                  </a:outerShdw>
                </a:effectLst>
                <a:latin typeface="Blackadder ITC" pitchFamily="82" charset="0"/>
              </a:rPr>
              <a:t>There are different kind of subjects </a:t>
            </a:r>
            <a:r>
              <a:rPr lang="en-ZW" dirty="0" smtClean="0">
                <a:solidFill>
                  <a:schemeClr val="bg1"/>
                </a:solidFill>
              </a:rPr>
              <a:t>–</a:t>
            </a:r>
            <a:endParaRPr lang="en-US" b="1" u="sng" dirty="0" smtClean="0">
              <a:solidFill>
                <a:schemeClr val="bg1"/>
              </a:solidFill>
            </a:endParaRPr>
          </a:p>
          <a:p>
            <a:pPr marL="514350" indent="-514350">
              <a:buFont typeface="Wingdings" pitchFamily="2" charset="2"/>
              <a:buChar char="q"/>
            </a:pPr>
            <a:r>
              <a:rPr lang="en-ZW" sz="2800" b="1" u="sng" dirty="0" smtClean="0">
                <a:solidFill>
                  <a:schemeClr val="bg1"/>
                </a:solidFill>
                <a:latin typeface="Monotype Corsiva" pitchFamily="66" charset="0"/>
              </a:rPr>
              <a:t>Preclinical-</a:t>
            </a:r>
            <a:endParaRPr lang="en-US" sz="2800" b="1" u="sng" dirty="0" smtClean="0">
              <a:solidFill>
                <a:schemeClr val="bg1"/>
              </a:solidFill>
              <a:latin typeface="Monotype Corsiva" pitchFamily="66" charset="0"/>
            </a:endParaRPr>
          </a:p>
          <a:p>
            <a:pPr lvl="0">
              <a:buFont typeface="Wingdings" pitchFamily="2" charset="2"/>
              <a:buChar char="§"/>
            </a:pPr>
            <a:r>
              <a:rPr lang="en-ZW" sz="2800" dirty="0" smtClean="0">
                <a:solidFill>
                  <a:schemeClr val="bg1"/>
                </a:solidFill>
                <a:latin typeface="Monotype Corsiva" pitchFamily="66" charset="0"/>
              </a:rPr>
              <a:t>Anatomy</a:t>
            </a:r>
            <a:endParaRPr lang="en-US" sz="2800" b="1" u="sng" dirty="0" smtClean="0">
              <a:solidFill>
                <a:schemeClr val="bg1"/>
              </a:solidFill>
              <a:latin typeface="Monotype Corsiva" pitchFamily="66" charset="0"/>
            </a:endParaRPr>
          </a:p>
          <a:p>
            <a:pPr lvl="0">
              <a:buFont typeface="Wingdings" pitchFamily="2" charset="2"/>
              <a:buChar char="§"/>
            </a:pPr>
            <a:r>
              <a:rPr lang="en-ZW" sz="2800" dirty="0" smtClean="0">
                <a:solidFill>
                  <a:schemeClr val="bg1"/>
                </a:solidFill>
                <a:latin typeface="Monotype Corsiva" pitchFamily="66" charset="0"/>
              </a:rPr>
              <a:t>Physiology</a:t>
            </a:r>
            <a:endParaRPr lang="en-US" sz="2800" b="1" u="sng" dirty="0" smtClean="0">
              <a:solidFill>
                <a:schemeClr val="bg1"/>
              </a:solidFill>
              <a:latin typeface="Monotype Corsiva" pitchFamily="66" charset="0"/>
            </a:endParaRPr>
          </a:p>
          <a:p>
            <a:pPr lvl="0">
              <a:buFont typeface="Wingdings" pitchFamily="2" charset="2"/>
              <a:buChar char="§"/>
            </a:pPr>
            <a:r>
              <a:rPr lang="en-ZW" sz="2800" dirty="0" smtClean="0">
                <a:solidFill>
                  <a:schemeClr val="bg1"/>
                </a:solidFill>
                <a:latin typeface="Monotype Corsiva" pitchFamily="66" charset="0"/>
              </a:rPr>
              <a:t>Pharmacy</a:t>
            </a:r>
            <a:endParaRPr lang="en-US" sz="2800" b="1" u="sng" dirty="0" smtClean="0">
              <a:solidFill>
                <a:schemeClr val="bg1"/>
              </a:solidFill>
              <a:latin typeface="Monotype Corsiva" pitchFamily="66" charset="0"/>
            </a:endParaRPr>
          </a:p>
          <a:p>
            <a:pPr lvl="0">
              <a:buFont typeface="Wingdings" pitchFamily="2" charset="2"/>
              <a:buChar char="§"/>
            </a:pPr>
            <a:r>
              <a:rPr lang="en-ZW" sz="2800" dirty="0" smtClean="0">
                <a:solidFill>
                  <a:schemeClr val="bg1"/>
                </a:solidFill>
                <a:latin typeface="Monotype Corsiva" pitchFamily="66" charset="0"/>
              </a:rPr>
              <a:t>Organon of Medicine (Philosophy)</a:t>
            </a:r>
            <a:endParaRPr lang="en-US" sz="2800" b="1" u="sng" dirty="0" smtClean="0">
              <a:solidFill>
                <a:schemeClr val="bg1"/>
              </a:solidFill>
              <a:latin typeface="Monotype Corsiva" pitchFamily="66" charset="0"/>
            </a:endParaRPr>
          </a:p>
          <a:p>
            <a:pPr marL="514350" indent="-514350">
              <a:buFont typeface="Wingdings" pitchFamily="2" charset="2"/>
              <a:buChar char="q"/>
            </a:pPr>
            <a:r>
              <a:rPr lang="en-ZW" sz="2800" b="1" u="sng" dirty="0" smtClean="0">
                <a:solidFill>
                  <a:schemeClr val="bg1"/>
                </a:solidFill>
                <a:latin typeface="Monotype Corsiva" pitchFamily="66" charset="0"/>
              </a:rPr>
              <a:t>Clinical-</a:t>
            </a:r>
            <a:endParaRPr lang="en-US" sz="2800" b="1" u="sng" dirty="0" smtClean="0">
              <a:solidFill>
                <a:schemeClr val="bg1"/>
              </a:solidFill>
              <a:latin typeface="Monotype Corsiva" pitchFamily="66" charset="0"/>
            </a:endParaRPr>
          </a:p>
          <a:p>
            <a:pPr lvl="0">
              <a:buFont typeface="Wingdings" pitchFamily="2" charset="2"/>
              <a:buChar char="§"/>
            </a:pPr>
            <a:r>
              <a:rPr lang="en-ZW" sz="2800" dirty="0" smtClean="0">
                <a:solidFill>
                  <a:schemeClr val="bg1"/>
                </a:solidFill>
                <a:latin typeface="Monotype Corsiva" pitchFamily="66" charset="0"/>
              </a:rPr>
              <a:t>Obstetrics and Gynaecology</a:t>
            </a:r>
            <a:endParaRPr lang="en-US" sz="2800" b="1" u="sng" dirty="0" smtClean="0">
              <a:solidFill>
                <a:schemeClr val="bg1"/>
              </a:solidFill>
              <a:latin typeface="Monotype Corsiva" pitchFamily="66" charset="0"/>
            </a:endParaRPr>
          </a:p>
          <a:p>
            <a:pPr lvl="0">
              <a:buFont typeface="Wingdings" pitchFamily="2" charset="2"/>
              <a:buChar char="§"/>
            </a:pPr>
            <a:r>
              <a:rPr lang="en-ZW" sz="2800" dirty="0" smtClean="0">
                <a:solidFill>
                  <a:schemeClr val="bg1"/>
                </a:solidFill>
                <a:latin typeface="Monotype Corsiva" pitchFamily="66" charset="0"/>
              </a:rPr>
              <a:t>Surgery</a:t>
            </a:r>
            <a:endParaRPr lang="en-US" sz="2800" b="1" u="sng" dirty="0" smtClean="0">
              <a:solidFill>
                <a:schemeClr val="bg1"/>
              </a:solidFill>
              <a:latin typeface="Monotype Corsiva" pitchFamily="66" charset="0"/>
            </a:endParaRPr>
          </a:p>
          <a:p>
            <a:pPr lvl="0">
              <a:buFont typeface="Wingdings" pitchFamily="2" charset="2"/>
              <a:buChar char="§"/>
            </a:pPr>
            <a:r>
              <a:rPr lang="en-ZW" sz="2800" dirty="0" smtClean="0">
                <a:solidFill>
                  <a:schemeClr val="bg1"/>
                </a:solidFill>
                <a:latin typeface="Monotype Corsiva" pitchFamily="66" charset="0"/>
              </a:rPr>
              <a:t>Practise of Medicine</a:t>
            </a:r>
            <a:endParaRPr lang="en-US" sz="2800" b="1" u="sng" dirty="0" smtClean="0">
              <a:solidFill>
                <a:schemeClr val="bg1"/>
              </a:solidFill>
              <a:latin typeface="Monotype Corsiva" pitchFamily="66" charset="0"/>
            </a:endParaRPr>
          </a:p>
          <a:p>
            <a:pPr marL="514350" indent="-514350">
              <a:buFont typeface="Wingdings" pitchFamily="2" charset="2"/>
              <a:buChar char="q"/>
            </a:pPr>
            <a:r>
              <a:rPr lang="en-ZW" sz="2800" b="1" u="sng" dirty="0" smtClean="0">
                <a:solidFill>
                  <a:schemeClr val="bg1"/>
                </a:solidFill>
                <a:latin typeface="Monotype Corsiva" pitchFamily="66" charset="0"/>
              </a:rPr>
              <a:t>Para clinical</a:t>
            </a:r>
            <a:endParaRPr lang="en-US" sz="2800" b="1" u="sng" dirty="0" smtClean="0">
              <a:solidFill>
                <a:schemeClr val="bg1"/>
              </a:solidFill>
              <a:latin typeface="Monotype Corsiva" pitchFamily="66" charset="0"/>
            </a:endParaRPr>
          </a:p>
          <a:p>
            <a:pPr lvl="0">
              <a:buFont typeface="Wingdings" pitchFamily="2" charset="2"/>
              <a:buChar char="§"/>
            </a:pPr>
            <a:r>
              <a:rPr lang="en-ZW" sz="2800" dirty="0" smtClean="0">
                <a:solidFill>
                  <a:schemeClr val="bg1"/>
                </a:solidFill>
                <a:latin typeface="Monotype Corsiva" pitchFamily="66" charset="0"/>
              </a:rPr>
              <a:t>Pathology</a:t>
            </a:r>
            <a:endParaRPr lang="en-US" sz="2800" b="1" u="sng" dirty="0" smtClean="0">
              <a:solidFill>
                <a:schemeClr val="bg1"/>
              </a:solidFill>
              <a:latin typeface="Monotype Corsiva" pitchFamily="66" charset="0"/>
            </a:endParaRPr>
          </a:p>
          <a:p>
            <a:pPr lvl="0">
              <a:buFont typeface="Wingdings" pitchFamily="2" charset="2"/>
              <a:buChar char="§"/>
            </a:pPr>
            <a:r>
              <a:rPr lang="en-ZW" sz="2800" dirty="0" smtClean="0">
                <a:solidFill>
                  <a:schemeClr val="bg1"/>
                </a:solidFill>
                <a:latin typeface="Monotype Corsiva" pitchFamily="66" charset="0"/>
              </a:rPr>
              <a:t>Preventive and Social Medicine</a:t>
            </a:r>
            <a:endParaRPr lang="en-US" sz="2800" b="1" u="sng" dirty="0" smtClean="0">
              <a:solidFill>
                <a:schemeClr val="bg1"/>
              </a:solidFill>
              <a:latin typeface="Monotype Corsiva" pitchFamily="66" charset="0"/>
            </a:endParaRPr>
          </a:p>
          <a:p>
            <a:pPr lvl="0">
              <a:buFont typeface="Wingdings" pitchFamily="2" charset="2"/>
              <a:buChar char="§"/>
            </a:pPr>
            <a:r>
              <a:rPr lang="en-ZW" sz="2800" dirty="0" smtClean="0">
                <a:solidFill>
                  <a:schemeClr val="bg1"/>
                </a:solidFill>
                <a:latin typeface="Monotype Corsiva" pitchFamily="66" charset="0"/>
              </a:rPr>
              <a:t>Repertory</a:t>
            </a:r>
            <a:endParaRPr lang="en-US" sz="2800" b="1" u="sng" dirty="0" smtClean="0">
              <a:solidFill>
                <a:schemeClr val="bg1"/>
              </a:solidFill>
              <a:latin typeface="Monotype Corsiva" pitchFamily="66" charset="0"/>
            </a:endParaRPr>
          </a:p>
          <a:p>
            <a:pPr>
              <a:buFont typeface="Wingdings" pitchFamily="2" charset="2"/>
              <a:buChar char="v"/>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81000"/>
            <a:ext cx="8153400" cy="6124754"/>
          </a:xfrm>
          <a:prstGeom prst="rect">
            <a:avLst/>
          </a:prstGeom>
          <a:noFill/>
        </p:spPr>
        <p:txBody>
          <a:bodyPr wrap="square" rtlCol="0">
            <a:spAutoFit/>
          </a:bodyPr>
          <a:lstStyle/>
          <a:p>
            <a:pPr algn="just"/>
            <a:r>
              <a:rPr lang="en-US" sz="2600" dirty="0" smtClean="0">
                <a:solidFill>
                  <a:schemeClr val="bg1"/>
                </a:solidFill>
              </a:rPr>
              <a:t>Physiology (physis – nature; logos – discourse ) literally means knowledge of nature. The term belongs to an era when physiology and philosophy were not much different. But now physiology means the study of  the function of living organisms. It is difficult and usually unnecessary for one person to study the function of all living organisms. Accordingly a student chooses to study viral physiology, bacterial physiology, plant physiology, animal physiology or human physiology. Medical physiology concentrates on human physiology. However a man is unmistakably similar to animals, and a lot of human physiology has been learnt from animals. Therefore medical physiology is based to a very large extent on animal physiology</a:t>
            </a:r>
            <a:r>
              <a:rPr lang="en-US" sz="2800" dirty="0" smtClean="0"/>
              <a:t>.  </a:t>
            </a:r>
            <a:endParaRPr lang="en-US" sz="2800" dirty="0"/>
          </a:p>
        </p:txBody>
      </p:sp>
      <p:sp>
        <p:nvSpPr>
          <p:cNvPr id="3" name="TextBox 2"/>
          <p:cNvSpPr txBox="1"/>
          <p:nvPr/>
        </p:nvSpPr>
        <p:spPr>
          <a:xfrm>
            <a:off x="228600" y="152400"/>
            <a:ext cx="8686800" cy="369332"/>
          </a:xfrm>
          <a:prstGeom prst="rect">
            <a:avLst/>
          </a:prstGeom>
          <a:noFill/>
        </p:spPr>
        <p:txBody>
          <a:bodyPr wrap="square" rtlCol="0">
            <a:spAutoFit/>
          </a:bodyPr>
          <a:lstStyle/>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WordArt 2"/>
          <p:cNvSpPr>
            <a:spLocks noChangeArrowheads="1" noChangeShapeType="1" noTextEdit="1"/>
          </p:cNvSpPr>
          <p:nvPr/>
        </p:nvSpPr>
        <p:spPr bwMode="auto">
          <a:xfrm>
            <a:off x="3581400" y="228600"/>
            <a:ext cx="2362200" cy="838200"/>
          </a:xfrm>
          <a:prstGeom prst="rect">
            <a:avLst/>
          </a:prstGeom>
        </p:spPr>
        <p:txBody>
          <a:bodyPr wrap="none" fromWordArt="1">
            <a:prstTxWarp prst="textPlain">
              <a:avLst>
                <a:gd name="adj" fmla="val 52451"/>
              </a:avLst>
            </a:prstTxWarp>
          </a:bodyPr>
          <a:lstStyle/>
          <a:p>
            <a:pPr algn="ctr" rtl="0"/>
            <a:r>
              <a:rPr lang="en-US" sz="3600" kern="10" spc="0" dirty="0" smtClean="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Monotype Corsiva"/>
              </a:rPr>
              <a:t>HISTORY</a:t>
            </a:r>
            <a:endParaRPr lang="en-US" sz="3600" kern="10" spc="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Monotype Corsiva"/>
            </a:endParaRPr>
          </a:p>
        </p:txBody>
      </p:sp>
      <p:sp>
        <p:nvSpPr>
          <p:cNvPr id="5" name="Content Placeholder 4"/>
          <p:cNvSpPr>
            <a:spLocks noGrp="1"/>
          </p:cNvSpPr>
          <p:nvPr>
            <p:ph idx="1"/>
          </p:nvPr>
        </p:nvSpPr>
        <p:spPr>
          <a:xfrm>
            <a:off x="-152400" y="1219200"/>
            <a:ext cx="8229600" cy="4709160"/>
          </a:xfrm>
        </p:spPr>
        <p:txBody>
          <a:bodyPr>
            <a:noAutofit/>
          </a:bodyPr>
          <a:lstStyle/>
          <a:p>
            <a:pPr algn="just">
              <a:buNone/>
            </a:pPr>
            <a:r>
              <a:rPr lang="en-US" sz="2400" dirty="0" smtClean="0">
                <a:solidFill>
                  <a:schemeClr val="bg1"/>
                </a:solidFill>
              </a:rPr>
              <a:t>     The term physiology {physis, nature ; logos , discourse was used by the Greeks as a synonym for natural philosophy {philein, to love ; Sophia ,wisdom}.A student of nature has to be a  lover of wisdom! According to George Sarton , the first “physiologist” of the world, in this sense, was Thales of Miletos, a Greek  philosopher who lived around 600 BC.</a:t>
            </a:r>
          </a:p>
          <a:p>
            <a:pPr algn="just">
              <a:buNone/>
            </a:pPr>
            <a:r>
              <a:rPr lang="en-US" sz="2400" dirty="0" smtClean="0">
                <a:solidFill>
                  <a:schemeClr val="bg1"/>
                </a:solidFill>
              </a:rPr>
              <a:t>     The first “physiologist” of the world, in the modern sense, was William Harvey (1578-1657). He was the student of Fabricius, a great teacher of Anatomy at Padua, Italy. Fabricius was the successor of Vesalius, whose textbook of Anatomy marked the beginning of the European Renaissance. But the term ‘physiology’ was used in its modern sense half a century after Harvey’s death.</a:t>
            </a:r>
            <a:endParaRPr lang="en-US" sz="24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52400"/>
            <a:ext cx="8991600" cy="6555641"/>
          </a:xfrm>
          <a:prstGeom prst="rect">
            <a:avLst/>
          </a:prstGeom>
          <a:noFill/>
        </p:spPr>
        <p:txBody>
          <a:bodyPr wrap="square" rtlCol="0">
            <a:spAutoFit/>
          </a:bodyPr>
          <a:lstStyle/>
          <a:p>
            <a:pPr algn="just"/>
            <a:r>
              <a:rPr lang="en-US" sz="2800" dirty="0" smtClean="0">
                <a:solidFill>
                  <a:schemeClr val="bg1"/>
                </a:solidFill>
              </a:rPr>
              <a:t>The term physiology was first used for describing the science of body function by Herman Boerhaave (1660-1738), a physician at Leyden, Holland, in his book Institutiones Medicae in 1708. He also established physiology as an independent discipline in the medical curriculum. One of his best known pupils, Albrecht von Haller (1708-1777) wrote the first textbook of physiology, Elementa Physiologiae, in 1757.By the middle of the 19</a:t>
            </a:r>
            <a:r>
              <a:rPr lang="en-US" sz="2800" baseline="30000" dirty="0" smtClean="0">
                <a:solidFill>
                  <a:schemeClr val="bg1"/>
                </a:solidFill>
              </a:rPr>
              <a:t>th</a:t>
            </a:r>
            <a:r>
              <a:rPr lang="en-US" sz="2800" dirty="0" smtClean="0">
                <a:solidFill>
                  <a:schemeClr val="bg1"/>
                </a:solidFill>
              </a:rPr>
              <a:t> century there were two leading schools of physiology in Europe: The French school led by Francois Magendie (1783-1855) and the German school led by Johannes Muller (1801-1858) and Carl Ludwig (1816-1895). Magendie founded the first journal devoted exclusively to physiology. </a:t>
            </a:r>
          </a:p>
          <a:p>
            <a:pPr algn="just"/>
            <a:endParaRPr lang="en-US" sz="2800" dirty="0" smtClean="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17693"/>
            <a:ext cx="8001000" cy="6740307"/>
          </a:xfrm>
          <a:prstGeom prst="rect">
            <a:avLst/>
          </a:prstGeom>
        </p:spPr>
        <p:txBody>
          <a:bodyPr wrap="square">
            <a:spAutoFit/>
          </a:bodyPr>
          <a:lstStyle/>
          <a:p>
            <a:pPr algn="just"/>
            <a:r>
              <a:rPr lang="en-US" sz="2400" dirty="0" smtClean="0">
                <a:solidFill>
                  <a:schemeClr val="bg1"/>
                </a:solidFill>
              </a:rPr>
              <a:t>His most distinguished pupil, who surpassed the teacher, was Claude Bernard (1813-1878). Claude Bernard propounded the concept of milieu interieur or internal environment and established physiology as the scientific basis of medicine. The concept of constancy of the internal environment was further elaborated by the American physiologist Walter Cannon who also coined the term homeostasis to describe this constancy. Muller’s student Herman Helmholtz (1821-1894), who also surpassed his teacher, was as good at physics as physiology. He formulated the law of conservation of energy, invented the ophthalmoscope, propounded a theory of colour vision, and did some fundamental work on the physiology of hearing. Ludwig, who invented the kymograph, settled at Leipzig, where he developed an institute of physiology which was for many decades the mecca of students of physiology from all parts of the world.</a:t>
            </a:r>
            <a:endParaRPr lang="en-US"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85800" y="457200"/>
            <a:ext cx="7848600" cy="5293757"/>
          </a:xfrm>
          <a:prstGeom prst="rect">
            <a:avLst/>
          </a:prstGeom>
          <a:noFill/>
        </p:spPr>
        <p:txBody>
          <a:bodyPr wrap="square" rtlCol="0">
            <a:spAutoFit/>
          </a:bodyPr>
          <a:lstStyle/>
          <a:p>
            <a:pPr lvl="0"/>
            <a:r>
              <a:rPr lang="en-ZW" sz="3200" dirty="0" smtClean="0">
                <a:solidFill>
                  <a:schemeClr val="bg1"/>
                </a:solidFill>
              </a:rPr>
              <a:t>Physiology is a preclinical subject </a:t>
            </a:r>
            <a:endParaRPr lang="en-US" sz="3200" b="1" u="sng" dirty="0" smtClean="0">
              <a:solidFill>
                <a:schemeClr val="bg1"/>
              </a:solidFill>
            </a:endParaRPr>
          </a:p>
          <a:p>
            <a:r>
              <a:rPr lang="en-ZW" sz="3200" dirty="0" smtClean="0">
                <a:solidFill>
                  <a:schemeClr val="bg1"/>
                </a:solidFill>
              </a:rPr>
              <a:t> </a:t>
            </a:r>
            <a:endParaRPr lang="en-US" sz="3200" b="1" u="sng" dirty="0" smtClean="0">
              <a:solidFill>
                <a:schemeClr val="bg1"/>
              </a:solidFill>
            </a:endParaRPr>
          </a:p>
          <a:p>
            <a:r>
              <a:rPr lang="en-ZW" sz="3200" b="1" u="sng" dirty="0" smtClean="0">
                <a:solidFill>
                  <a:schemeClr val="bg1"/>
                </a:solidFill>
              </a:rPr>
              <a:t>In physiology we deals with the normal function of the </a:t>
            </a:r>
            <a:endParaRPr lang="en-US" sz="3200" b="1" u="sng" dirty="0" smtClean="0">
              <a:solidFill>
                <a:schemeClr val="bg1"/>
              </a:solidFill>
            </a:endParaRPr>
          </a:p>
          <a:p>
            <a:pPr lvl="0"/>
            <a:r>
              <a:rPr lang="en-ZW" sz="3200" dirty="0" smtClean="0">
                <a:solidFill>
                  <a:schemeClr val="bg1"/>
                </a:solidFill>
              </a:rPr>
              <a:t>Cells </a:t>
            </a:r>
            <a:endParaRPr lang="en-US" sz="3200" b="1" u="sng" dirty="0" smtClean="0">
              <a:solidFill>
                <a:schemeClr val="bg1"/>
              </a:solidFill>
            </a:endParaRPr>
          </a:p>
          <a:p>
            <a:pPr lvl="0"/>
            <a:r>
              <a:rPr lang="en-ZW" sz="3200" dirty="0" smtClean="0">
                <a:solidFill>
                  <a:schemeClr val="bg1"/>
                </a:solidFill>
              </a:rPr>
              <a:t>Tissue</a:t>
            </a:r>
            <a:endParaRPr lang="en-US" sz="3200" b="1" u="sng" dirty="0" smtClean="0">
              <a:solidFill>
                <a:schemeClr val="bg1"/>
              </a:solidFill>
            </a:endParaRPr>
          </a:p>
          <a:p>
            <a:pPr lvl="0"/>
            <a:r>
              <a:rPr lang="en-ZW" sz="3200" dirty="0" smtClean="0">
                <a:solidFill>
                  <a:schemeClr val="bg1"/>
                </a:solidFill>
              </a:rPr>
              <a:t>Organs</a:t>
            </a:r>
            <a:endParaRPr lang="en-US" sz="3200" b="1" u="sng" dirty="0" smtClean="0">
              <a:solidFill>
                <a:schemeClr val="bg1"/>
              </a:solidFill>
            </a:endParaRPr>
          </a:p>
          <a:p>
            <a:pPr lvl="0"/>
            <a:r>
              <a:rPr lang="en-ZW" sz="3200" dirty="0" smtClean="0">
                <a:solidFill>
                  <a:schemeClr val="bg1"/>
                </a:solidFill>
              </a:rPr>
              <a:t>System &amp;</a:t>
            </a:r>
            <a:endParaRPr lang="en-US" sz="3200" b="1" u="sng" dirty="0" smtClean="0">
              <a:solidFill>
                <a:schemeClr val="bg1"/>
              </a:solidFill>
            </a:endParaRPr>
          </a:p>
          <a:p>
            <a:pPr lvl="0"/>
            <a:r>
              <a:rPr lang="en-ZW" sz="3200" dirty="0" smtClean="0">
                <a:solidFill>
                  <a:schemeClr val="bg1"/>
                </a:solidFill>
              </a:rPr>
              <a:t>Organisms (whole body)</a:t>
            </a:r>
            <a:endParaRPr lang="en-US" sz="3200" b="1" u="sng" dirty="0" smtClean="0">
              <a:solidFill>
                <a:schemeClr val="bg1"/>
              </a:solidFill>
            </a:endParaRPr>
          </a:p>
          <a:p>
            <a:r>
              <a:rPr lang="en-ZW" sz="3200" b="1" dirty="0" smtClean="0"/>
              <a:t> </a:t>
            </a:r>
            <a:endParaRPr lang="en-US" sz="3200" b="1" u="sng" dirty="0" smtClean="0"/>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4" descr="Tissue"/>
          <p:cNvPicPr>
            <a:picLocks noChangeAspect="1" noChangeArrowheads="1"/>
          </p:cNvPicPr>
          <p:nvPr/>
        </p:nvPicPr>
        <p:blipFill>
          <a:blip r:embed="rId2"/>
          <a:srcRect/>
          <a:stretch>
            <a:fillRect/>
          </a:stretch>
        </p:blipFill>
        <p:spPr bwMode="auto">
          <a:xfrm>
            <a:off x="0" y="1"/>
            <a:ext cx="9144000" cy="68643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35844"/>
                                        </p:tgtEl>
                                        <p:attrNameLst>
                                          <p:attrName>style.visibility</p:attrName>
                                        </p:attrNameLst>
                                      </p:cBhvr>
                                      <p:to>
                                        <p:strVal val="visible"/>
                                      </p:to>
                                    </p:set>
                                    <p:animEffect transition="in" filter="fade">
                                      <p:cBhvr>
                                        <p:cTn id="7" dur="2000"/>
                                        <p:tgtEl>
                                          <p:spTgt spid="35844"/>
                                        </p:tgtEl>
                                      </p:cBhvr>
                                    </p:animEffect>
                                    <p:anim calcmode="lin" valueType="num">
                                      <p:cBhvr>
                                        <p:cTn id="8" dur="2000" fill="hold"/>
                                        <p:tgtEl>
                                          <p:spTgt spid="35844"/>
                                        </p:tgtEl>
                                        <p:attrNameLst>
                                          <p:attrName>style.rotation</p:attrName>
                                        </p:attrNameLst>
                                      </p:cBhvr>
                                      <p:tavLst>
                                        <p:tav tm="0">
                                          <p:val>
                                            <p:fltVal val="720"/>
                                          </p:val>
                                        </p:tav>
                                        <p:tav tm="100000">
                                          <p:val>
                                            <p:fltVal val="0"/>
                                          </p:val>
                                        </p:tav>
                                      </p:tavLst>
                                    </p:anim>
                                    <p:anim calcmode="lin" valueType="num">
                                      <p:cBhvr>
                                        <p:cTn id="9" dur="2000" fill="hold"/>
                                        <p:tgtEl>
                                          <p:spTgt spid="35844"/>
                                        </p:tgtEl>
                                        <p:attrNameLst>
                                          <p:attrName>ppt_h</p:attrName>
                                        </p:attrNameLst>
                                      </p:cBhvr>
                                      <p:tavLst>
                                        <p:tav tm="0">
                                          <p:val>
                                            <p:fltVal val="0"/>
                                          </p:val>
                                        </p:tav>
                                        <p:tav tm="100000">
                                          <p:val>
                                            <p:strVal val="#ppt_h"/>
                                          </p:val>
                                        </p:tav>
                                      </p:tavLst>
                                    </p:anim>
                                    <p:anim calcmode="lin" valueType="num">
                                      <p:cBhvr>
                                        <p:cTn id="10" dur="2000" fill="hold"/>
                                        <p:tgtEl>
                                          <p:spTgt spid="3584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
            <a:ext cx="8915400" cy="5324535"/>
          </a:xfrm>
          <a:prstGeom prst="rect">
            <a:avLst/>
          </a:prstGeom>
          <a:noFill/>
        </p:spPr>
        <p:txBody>
          <a:bodyPr wrap="square" rtlCol="0">
            <a:spAutoFit/>
          </a:bodyPr>
          <a:lstStyle/>
          <a:p>
            <a:r>
              <a:rPr lang="en-ZW" sz="2800" b="1" i="1" u="sng" dirty="0" smtClean="0">
                <a:solidFill>
                  <a:srgbClr val="FF0000"/>
                </a:solidFill>
                <a:uFill>
                  <a:solidFill>
                    <a:srgbClr val="00B0F0"/>
                  </a:solidFill>
                </a:uFill>
              </a:rPr>
              <a:t>Role of  Physiology  in the study of Homoeopathy</a:t>
            </a:r>
            <a:endParaRPr lang="en-US" sz="2800" b="1" i="1" u="sng" dirty="0" smtClean="0">
              <a:solidFill>
                <a:srgbClr val="FF0000"/>
              </a:solidFill>
              <a:uFill>
                <a:solidFill>
                  <a:srgbClr val="00B0F0"/>
                </a:solidFill>
              </a:uFill>
            </a:endParaRPr>
          </a:p>
          <a:p>
            <a:r>
              <a:rPr lang="en-ZW" sz="2400" dirty="0" smtClean="0">
                <a:solidFill>
                  <a:schemeClr val="accent1">
                    <a:lumMod val="50000"/>
                  </a:schemeClr>
                </a:solidFill>
              </a:rPr>
              <a:t> </a:t>
            </a:r>
            <a:endParaRPr lang="en-US" sz="2400" b="1" u="sng" dirty="0" smtClean="0">
              <a:solidFill>
                <a:schemeClr val="accent1">
                  <a:lumMod val="50000"/>
                </a:schemeClr>
              </a:solidFill>
            </a:endParaRPr>
          </a:p>
          <a:p>
            <a:r>
              <a:rPr lang="en-ZW" sz="2400" dirty="0" smtClean="0">
                <a:solidFill>
                  <a:schemeClr val="bg1"/>
                </a:solidFill>
              </a:rPr>
              <a:t> </a:t>
            </a:r>
            <a:endParaRPr lang="en-US" sz="2400" b="1" u="sng" dirty="0" smtClean="0">
              <a:solidFill>
                <a:schemeClr val="bg1"/>
              </a:solidFill>
            </a:endParaRPr>
          </a:p>
          <a:p>
            <a:pPr algn="just"/>
            <a:r>
              <a:rPr lang="en-ZW" sz="2400" b="1" u="sng" dirty="0" smtClean="0">
                <a:solidFill>
                  <a:schemeClr val="bg1"/>
                </a:solidFill>
              </a:rPr>
              <a:t>Without the knowledge of normal of anything / anybody-</a:t>
            </a:r>
            <a:endParaRPr lang="en-US" sz="2400" b="1" u="sng" dirty="0" smtClean="0">
              <a:solidFill>
                <a:schemeClr val="bg1"/>
              </a:solidFill>
            </a:endParaRPr>
          </a:p>
          <a:p>
            <a:pPr marL="457200" lvl="0" indent="-457200" algn="just">
              <a:buFont typeface="+mj-lt"/>
              <a:buAutoNum type="arabicPeriod"/>
            </a:pPr>
            <a:r>
              <a:rPr lang="en-ZW" sz="2400" dirty="0" smtClean="0">
                <a:solidFill>
                  <a:schemeClr val="bg1"/>
                </a:solidFill>
              </a:rPr>
              <a:t>We can not say whether it is abnormal or it is diseased.</a:t>
            </a:r>
            <a:endParaRPr lang="en-US" sz="2400" b="1" u="sng" dirty="0" smtClean="0">
              <a:solidFill>
                <a:schemeClr val="bg1"/>
              </a:solidFill>
            </a:endParaRPr>
          </a:p>
          <a:p>
            <a:pPr marL="457200" lvl="0" indent="-457200" algn="just">
              <a:buFont typeface="+mj-lt"/>
              <a:buAutoNum type="arabicPeriod"/>
            </a:pPr>
            <a:r>
              <a:rPr lang="en-ZW" sz="2400" dirty="0" smtClean="0">
                <a:solidFill>
                  <a:schemeClr val="bg1"/>
                </a:solidFill>
              </a:rPr>
              <a:t>In physiology we study the normal standard with which        we can compare the present status or condition of the    patients – symptoms / pathological values etc.</a:t>
            </a:r>
            <a:endParaRPr lang="en-US" sz="2400" b="1" u="sng" dirty="0" smtClean="0">
              <a:solidFill>
                <a:schemeClr val="bg1"/>
              </a:solidFill>
            </a:endParaRPr>
          </a:p>
          <a:p>
            <a:pPr marL="457200" lvl="0" indent="-457200" algn="just">
              <a:buFont typeface="+mj-lt"/>
              <a:buAutoNum type="arabicPeriod"/>
            </a:pPr>
            <a:r>
              <a:rPr lang="en-ZW" sz="2400" dirty="0" smtClean="0">
                <a:solidFill>
                  <a:schemeClr val="bg1"/>
                </a:solidFill>
              </a:rPr>
              <a:t>Human organisms is integrated whole of body and mind </a:t>
            </a:r>
            <a:endParaRPr lang="en-US" sz="2400" b="1" u="sng" dirty="0" smtClean="0">
              <a:solidFill>
                <a:schemeClr val="bg1"/>
              </a:solidFill>
            </a:endParaRPr>
          </a:p>
          <a:p>
            <a:pPr marL="457200" lvl="0" indent="-457200" algn="just">
              <a:buFont typeface="+mj-lt"/>
              <a:buAutoNum type="arabicPeriod"/>
            </a:pPr>
            <a:r>
              <a:rPr lang="en-ZW" sz="2400" dirty="0" smtClean="0">
                <a:solidFill>
                  <a:schemeClr val="bg1"/>
                </a:solidFill>
              </a:rPr>
              <a:t>For becoming a Homoeopathic Physician we must know thorough knowledge of Physiology because</a:t>
            </a:r>
            <a:endParaRPr lang="en-US" sz="2400" b="1" u="sng" dirty="0" smtClean="0">
              <a:solidFill>
                <a:schemeClr val="bg1"/>
              </a:solidFill>
            </a:endParaRPr>
          </a:p>
          <a:p>
            <a:pPr marL="457200" indent="-457200" algn="just">
              <a:buFont typeface="+mj-lt"/>
              <a:buAutoNum type="arabicPeriod"/>
            </a:pPr>
            <a:r>
              <a:rPr lang="en-ZW" sz="2400" b="1" dirty="0" smtClean="0">
                <a:solidFill>
                  <a:schemeClr val="bg1"/>
                </a:solidFill>
              </a:rPr>
              <a:t>The knowledge of drug is not sufficient to cure the particular case i.e. mental or physical symptoms of particular drug.</a:t>
            </a:r>
            <a:endParaRPr lang="en-US" sz="24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decel="50000" fill="hold">
                                          <p:stCondLst>
                                            <p:cond delay="0"/>
                                          </p:stCondLst>
                                        </p:cTn>
                                        <p:tgtEl>
                                          <p:spTgt spid="2">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2">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dissolve">
                                      <p:cBhvr>
                                        <p:cTn id="19" dur="500"/>
                                        <p:tgtEl>
                                          <p:spTgt spid="2">
                                            <p:txEl>
                                              <p:pRg st="3" end="3"/>
                                            </p:txEl>
                                          </p:spTgt>
                                        </p:tgtEl>
                                      </p:cBhvr>
                                    </p:animEffect>
                                  </p:childTnLst>
                                </p:cTn>
                              </p:par>
                              <p:par>
                                <p:cTn id="20" presetID="9" presetClass="entr" presetSubtype="0" fill="hold" nodeType="with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dissolve">
                                      <p:cBhvr>
                                        <p:cTn id="22" dur="500"/>
                                        <p:tgtEl>
                                          <p:spTgt spid="2">
                                            <p:txEl>
                                              <p:pRg st="4" end="4"/>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Effect transition="in" filter="dissolve">
                                      <p:cBhvr>
                                        <p:cTn id="25" dur="500"/>
                                        <p:tgtEl>
                                          <p:spTgt spid="2">
                                            <p:txEl>
                                              <p:pRg st="5" end="5"/>
                                            </p:txEl>
                                          </p:spTgt>
                                        </p:tgtEl>
                                      </p:cBhvr>
                                    </p:animEffect>
                                  </p:childTnLst>
                                </p:cTn>
                              </p:par>
                              <p:par>
                                <p:cTn id="26" presetID="9" presetClass="entr" presetSubtype="0" fill="hold" nodeType="with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dissolve">
                                      <p:cBhvr>
                                        <p:cTn id="28" dur="500"/>
                                        <p:tgtEl>
                                          <p:spTgt spid="2">
                                            <p:txEl>
                                              <p:pRg st="6" end="6"/>
                                            </p:txEl>
                                          </p:spTgt>
                                        </p:tgtEl>
                                      </p:cBhvr>
                                    </p:animEffect>
                                  </p:childTnLst>
                                </p:cTn>
                              </p:par>
                              <p:par>
                                <p:cTn id="29" presetID="9" presetClass="entr" presetSubtype="0" fill="hold" nodeType="with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Effect transition="in" filter="dissolve">
                                      <p:cBhvr>
                                        <p:cTn id="31" dur="500"/>
                                        <p:tgtEl>
                                          <p:spTgt spid="2">
                                            <p:txEl>
                                              <p:pRg st="7" end="7"/>
                                            </p:txEl>
                                          </p:spTgt>
                                        </p:tgtEl>
                                      </p:cBhvr>
                                    </p:animEffect>
                                  </p:childTnLst>
                                </p:cTn>
                              </p:par>
                              <p:par>
                                <p:cTn id="32" presetID="9" presetClass="entr" presetSubtype="0" fill="hold" nodeType="withEffect">
                                  <p:stCondLst>
                                    <p:cond delay="0"/>
                                  </p:stCondLst>
                                  <p:childTnLst>
                                    <p:set>
                                      <p:cBhvr>
                                        <p:cTn id="33" dur="1" fill="hold">
                                          <p:stCondLst>
                                            <p:cond delay="0"/>
                                          </p:stCondLst>
                                        </p:cTn>
                                        <p:tgtEl>
                                          <p:spTgt spid="2">
                                            <p:txEl>
                                              <p:pRg st="8" end="8"/>
                                            </p:txEl>
                                          </p:spTgt>
                                        </p:tgtEl>
                                        <p:attrNameLst>
                                          <p:attrName>style.visibility</p:attrName>
                                        </p:attrNameLst>
                                      </p:cBhvr>
                                      <p:to>
                                        <p:strVal val="visible"/>
                                      </p:to>
                                    </p:set>
                                    <p:animEffect transition="in" filter="dissolve">
                                      <p:cBhvr>
                                        <p:cTn id="34"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8763000" cy="584775"/>
          </a:xfrm>
          <a:prstGeom prst="rect">
            <a:avLst/>
          </a:prstGeom>
          <a:noFill/>
        </p:spPr>
        <p:txBody>
          <a:bodyPr wrap="square" rtlCol="0">
            <a:spAutoFit/>
          </a:bodyPr>
          <a:lstStyle/>
          <a:p>
            <a:pPr marL="514350" lvl="0" indent="-514350">
              <a:buFont typeface="+mj-lt"/>
              <a:buAutoNum type="arabicPeriod" startAt="6"/>
            </a:pPr>
            <a:r>
              <a:rPr lang="en-ZW" sz="3200" dirty="0" smtClean="0">
                <a:solidFill>
                  <a:schemeClr val="bg1"/>
                </a:solidFill>
              </a:rPr>
              <a:t> To find</a:t>
            </a:r>
            <a:endParaRPr lang="en-US" sz="3200" b="1" u="sng" dirty="0" smtClean="0">
              <a:solidFill>
                <a:schemeClr val="bg1"/>
              </a:solidFill>
            </a:endParaRPr>
          </a:p>
        </p:txBody>
      </p:sp>
      <p:sp>
        <p:nvSpPr>
          <p:cNvPr id="3" name="TextBox 2"/>
          <p:cNvSpPr txBox="1"/>
          <p:nvPr/>
        </p:nvSpPr>
        <p:spPr>
          <a:xfrm>
            <a:off x="1066800" y="990600"/>
            <a:ext cx="7543800" cy="5170646"/>
          </a:xfrm>
          <a:prstGeom prst="rect">
            <a:avLst/>
          </a:prstGeom>
          <a:noFill/>
        </p:spPr>
        <p:txBody>
          <a:bodyPr wrap="square" rtlCol="0">
            <a:spAutoFit/>
          </a:bodyPr>
          <a:lstStyle/>
          <a:p>
            <a:pPr>
              <a:buFont typeface="Wingdings" pitchFamily="2" charset="2"/>
              <a:buChar char="ü"/>
            </a:pPr>
            <a:r>
              <a:rPr lang="en-ZW" sz="2400" dirty="0" smtClean="0">
                <a:solidFill>
                  <a:schemeClr val="bg1"/>
                </a:solidFill>
              </a:rPr>
              <a:t>what a drug is </a:t>
            </a:r>
            <a:endParaRPr lang="en-US" sz="2400" b="1" u="sng" dirty="0" smtClean="0">
              <a:solidFill>
                <a:schemeClr val="bg1"/>
              </a:solidFill>
            </a:endParaRPr>
          </a:p>
          <a:p>
            <a:pPr>
              <a:buFont typeface="Wingdings" pitchFamily="2" charset="2"/>
              <a:buChar char="ü"/>
            </a:pPr>
            <a:r>
              <a:rPr lang="en-ZW" sz="2400" dirty="0" smtClean="0">
                <a:solidFill>
                  <a:schemeClr val="bg1"/>
                </a:solidFill>
              </a:rPr>
              <a:t> from where it is obtained </a:t>
            </a:r>
            <a:endParaRPr lang="en-US" sz="2400" b="1" u="sng" dirty="0" smtClean="0">
              <a:solidFill>
                <a:schemeClr val="bg1"/>
              </a:solidFill>
            </a:endParaRPr>
          </a:p>
          <a:p>
            <a:pPr>
              <a:buFont typeface="Wingdings" pitchFamily="2" charset="2"/>
              <a:buChar char="ü"/>
            </a:pPr>
            <a:r>
              <a:rPr lang="en-ZW" sz="2400" dirty="0" smtClean="0">
                <a:solidFill>
                  <a:schemeClr val="bg1"/>
                </a:solidFill>
              </a:rPr>
              <a:t> how it is prepared for medicinal use </a:t>
            </a:r>
            <a:endParaRPr lang="en-US" sz="2400" b="1" u="sng" dirty="0" smtClean="0">
              <a:solidFill>
                <a:schemeClr val="bg1"/>
              </a:solidFill>
            </a:endParaRPr>
          </a:p>
          <a:p>
            <a:pPr>
              <a:buFont typeface="Wingdings" pitchFamily="2" charset="2"/>
              <a:buChar char="ü"/>
            </a:pPr>
            <a:r>
              <a:rPr lang="en-ZW" sz="2400" dirty="0" smtClean="0">
                <a:solidFill>
                  <a:schemeClr val="bg1"/>
                </a:solidFill>
              </a:rPr>
              <a:t> how it act upon human organisms (body)</a:t>
            </a:r>
            <a:endParaRPr lang="en-US" sz="2400" b="1" u="sng" dirty="0" smtClean="0">
              <a:solidFill>
                <a:schemeClr val="bg1"/>
              </a:solidFill>
            </a:endParaRPr>
          </a:p>
          <a:p>
            <a:pPr>
              <a:buFont typeface="Wingdings" pitchFamily="2" charset="2"/>
              <a:buChar char="ü"/>
            </a:pPr>
            <a:r>
              <a:rPr lang="en-ZW" sz="2400" dirty="0" smtClean="0">
                <a:solidFill>
                  <a:schemeClr val="bg1"/>
                </a:solidFill>
              </a:rPr>
              <a:t> what tissues it especially act upon </a:t>
            </a:r>
            <a:endParaRPr lang="en-US" sz="2400" b="1" u="sng" dirty="0" smtClean="0">
              <a:solidFill>
                <a:schemeClr val="bg1"/>
              </a:solidFill>
            </a:endParaRPr>
          </a:p>
          <a:p>
            <a:pPr>
              <a:buFont typeface="Wingdings" pitchFamily="2" charset="2"/>
              <a:buChar char="ü"/>
            </a:pPr>
            <a:r>
              <a:rPr lang="en-ZW" sz="2400" dirty="0" smtClean="0">
                <a:solidFill>
                  <a:schemeClr val="bg1"/>
                </a:solidFill>
              </a:rPr>
              <a:t> how it affects them</a:t>
            </a:r>
            <a:endParaRPr lang="en-US" sz="2400" b="1" u="sng" dirty="0" smtClean="0">
              <a:solidFill>
                <a:schemeClr val="bg1"/>
              </a:solidFill>
            </a:endParaRPr>
          </a:p>
          <a:p>
            <a:pPr>
              <a:buFont typeface="Wingdings" pitchFamily="2" charset="2"/>
              <a:buChar char="ü"/>
            </a:pPr>
            <a:r>
              <a:rPr lang="en-ZW" sz="2400" dirty="0" smtClean="0">
                <a:solidFill>
                  <a:schemeClr val="bg1"/>
                </a:solidFill>
              </a:rPr>
              <a:t> how much of the drug should be applied (or given)</a:t>
            </a:r>
            <a:endParaRPr lang="en-US" sz="2400" b="1" u="sng" dirty="0" smtClean="0">
              <a:solidFill>
                <a:schemeClr val="bg1"/>
              </a:solidFill>
            </a:endParaRPr>
          </a:p>
          <a:p>
            <a:pPr>
              <a:buFont typeface="Wingdings" pitchFamily="2" charset="2"/>
              <a:buChar char="ü"/>
            </a:pPr>
            <a:r>
              <a:rPr lang="en-ZW" sz="2400" dirty="0" smtClean="0">
                <a:solidFill>
                  <a:schemeClr val="bg1"/>
                </a:solidFill>
              </a:rPr>
              <a:t> to arouse the symptoms to produce certain results</a:t>
            </a:r>
            <a:endParaRPr lang="en-US" sz="2400" b="1" u="sng" dirty="0" smtClean="0">
              <a:solidFill>
                <a:schemeClr val="bg1"/>
              </a:solidFill>
            </a:endParaRPr>
          </a:p>
          <a:p>
            <a:pPr>
              <a:buFont typeface="Wingdings" pitchFamily="2" charset="2"/>
              <a:buChar char="ü"/>
            </a:pPr>
            <a:r>
              <a:rPr lang="en-ZW" sz="2400" dirty="0" smtClean="0">
                <a:solidFill>
                  <a:schemeClr val="bg1"/>
                </a:solidFill>
              </a:rPr>
              <a:t> what are its characteristics therapeutics</a:t>
            </a:r>
            <a:endParaRPr lang="en-US" sz="2400" b="1" u="sng" dirty="0" smtClean="0">
              <a:solidFill>
                <a:schemeClr val="bg1"/>
              </a:solidFill>
            </a:endParaRPr>
          </a:p>
          <a:p>
            <a:pPr lvl="0"/>
            <a:endParaRPr lang="en-ZW" sz="2400" dirty="0" smtClean="0">
              <a:solidFill>
                <a:schemeClr val="bg1"/>
              </a:solidFill>
            </a:endParaRPr>
          </a:p>
          <a:p>
            <a:pPr lvl="0"/>
            <a:r>
              <a:rPr lang="en-ZW" sz="2400" dirty="0" smtClean="0">
                <a:solidFill>
                  <a:schemeClr val="bg1"/>
                </a:solidFill>
              </a:rPr>
              <a:t>A special study of the </a:t>
            </a:r>
            <a:r>
              <a:rPr lang="en-ZW" sz="2400" b="1" dirty="0" smtClean="0">
                <a:solidFill>
                  <a:schemeClr val="bg1"/>
                </a:solidFill>
              </a:rPr>
              <a:t>physiological action</a:t>
            </a:r>
            <a:r>
              <a:rPr lang="en-ZW" sz="2400" dirty="0" smtClean="0">
                <a:solidFill>
                  <a:schemeClr val="bg1"/>
                </a:solidFill>
              </a:rPr>
              <a:t> of each drug has been made for drug pathology is necessary for scientific physician. </a:t>
            </a:r>
            <a:endParaRPr lang="en-US" sz="2400" b="1" u="sng" dirty="0" smtClean="0">
              <a:solidFill>
                <a:schemeClr val="bg1"/>
              </a:solidFill>
            </a:endParaRP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6"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barn(inHorizontal)">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838200"/>
            <a:ext cx="8534400" cy="5109091"/>
          </a:xfrm>
          <a:prstGeom prst="rect">
            <a:avLst/>
          </a:prstGeom>
          <a:noFill/>
        </p:spPr>
        <p:txBody>
          <a:bodyPr wrap="square" rtlCol="0">
            <a:spAutoFit/>
          </a:bodyPr>
          <a:lstStyle/>
          <a:p>
            <a:pPr marL="514350" lvl="0" indent="-514350">
              <a:buFont typeface="+mj-lt"/>
              <a:buAutoNum type="arabicPeriod" startAt="7"/>
            </a:pPr>
            <a:r>
              <a:rPr lang="en-ZW" sz="2800" dirty="0" smtClean="0">
                <a:solidFill>
                  <a:schemeClr val="bg1"/>
                </a:solidFill>
              </a:rPr>
              <a:t>A special study of the </a:t>
            </a:r>
            <a:r>
              <a:rPr lang="en-ZW" sz="2800" b="1" dirty="0" smtClean="0">
                <a:solidFill>
                  <a:schemeClr val="bg1"/>
                </a:solidFill>
              </a:rPr>
              <a:t>physiological action</a:t>
            </a:r>
            <a:r>
              <a:rPr lang="en-ZW" sz="2800" dirty="0" smtClean="0">
                <a:solidFill>
                  <a:schemeClr val="bg1"/>
                </a:solidFill>
              </a:rPr>
              <a:t> of each drug has been made for drug pathology is necessary for scientific physician. </a:t>
            </a:r>
            <a:endParaRPr lang="en-US" sz="2800" b="1" u="sng" dirty="0" smtClean="0">
              <a:solidFill>
                <a:schemeClr val="bg1"/>
              </a:solidFill>
            </a:endParaRPr>
          </a:p>
          <a:p>
            <a:pPr marL="514350" lvl="0" indent="-514350">
              <a:buFont typeface="+mj-lt"/>
              <a:buAutoNum type="arabicPeriod" startAt="7"/>
            </a:pPr>
            <a:r>
              <a:rPr lang="en-ZW" sz="2800" dirty="0" smtClean="0">
                <a:solidFill>
                  <a:schemeClr val="bg1"/>
                </a:solidFill>
              </a:rPr>
              <a:t>At prima fascie physiology help us in knowing normal than abnormal which help in diagnosing the particular disease.</a:t>
            </a:r>
            <a:endParaRPr lang="en-US" sz="2800" b="1" u="sng" dirty="0" smtClean="0">
              <a:solidFill>
                <a:schemeClr val="bg1"/>
              </a:solidFill>
            </a:endParaRPr>
          </a:p>
          <a:p>
            <a:pPr marL="514350" lvl="0" indent="-514350">
              <a:buFont typeface="+mj-lt"/>
              <a:buAutoNum type="arabicPeriod" startAt="7"/>
            </a:pPr>
            <a:r>
              <a:rPr lang="en-ZW" sz="2800" dirty="0" smtClean="0">
                <a:solidFill>
                  <a:schemeClr val="bg1"/>
                </a:solidFill>
              </a:rPr>
              <a:t>Thing in the world has soul and each soul need material body to animate itself that mean each living thing has its special property it may be physiological or pathological property through which it get affected faster.</a:t>
            </a:r>
            <a:endParaRPr lang="en-US" sz="2800" b="1" u="sng" dirty="0" smtClean="0">
              <a:solidFill>
                <a:schemeClr val="bg1"/>
              </a:solidFill>
            </a:endParaRP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5360"/>
            <a:ext cx="9144000" cy="6832640"/>
          </a:xfrm>
          <a:prstGeom prst="rect">
            <a:avLst/>
          </a:prstGeom>
          <a:noFill/>
        </p:spPr>
        <p:txBody>
          <a:bodyPr wrap="square" rtlCol="0">
            <a:spAutoFit/>
          </a:bodyPr>
          <a:lstStyle/>
          <a:p>
            <a:r>
              <a:rPr lang="en-ZW" sz="2800" dirty="0" smtClean="0">
                <a:solidFill>
                  <a:schemeClr val="bg1"/>
                </a:solidFill>
              </a:rPr>
              <a:t>Each and every medicine has its own physiological action from where it have to start</a:t>
            </a:r>
            <a:endParaRPr lang="en-US" sz="2800" b="1" u="sng" dirty="0" smtClean="0">
              <a:solidFill>
                <a:schemeClr val="bg1"/>
              </a:solidFill>
            </a:endParaRPr>
          </a:p>
          <a:p>
            <a:r>
              <a:rPr lang="en-ZW" sz="2800" b="1" u="sng" dirty="0" smtClean="0">
                <a:solidFill>
                  <a:srgbClr val="FFFF00"/>
                </a:solidFill>
                <a:uFill>
                  <a:solidFill>
                    <a:srgbClr val="00B0F0"/>
                  </a:solidFill>
                </a:uFill>
              </a:rPr>
              <a:t>ABCD of Homoeopathy medicine in relation to Physiology</a:t>
            </a:r>
          </a:p>
          <a:p>
            <a:r>
              <a:rPr lang="en-ZW" sz="2800" b="1" u="sng" dirty="0" smtClean="0">
                <a:solidFill>
                  <a:schemeClr val="bg1"/>
                </a:solidFill>
              </a:rPr>
              <a:t> </a:t>
            </a:r>
            <a:endParaRPr lang="en-US" sz="2800" b="1" u="sng" dirty="0" smtClean="0">
              <a:solidFill>
                <a:schemeClr val="bg1"/>
              </a:solidFill>
            </a:endParaRPr>
          </a:p>
          <a:p>
            <a:r>
              <a:rPr lang="en-ZW" sz="2800" b="1" dirty="0" smtClean="0">
                <a:solidFill>
                  <a:schemeClr val="bg1"/>
                </a:solidFill>
              </a:rPr>
              <a:t> </a:t>
            </a:r>
            <a:r>
              <a:rPr lang="en-ZW" sz="2800" dirty="0" smtClean="0">
                <a:solidFill>
                  <a:schemeClr val="bg1"/>
                </a:solidFill>
              </a:rPr>
              <a:t>Aconite – central nervous system </a:t>
            </a:r>
            <a:endParaRPr lang="en-US" sz="2800" b="1" u="sng" dirty="0" smtClean="0">
              <a:solidFill>
                <a:schemeClr val="bg1"/>
              </a:solidFill>
            </a:endParaRPr>
          </a:p>
          <a:p>
            <a:r>
              <a:rPr lang="en-ZW" sz="2800" dirty="0" smtClean="0">
                <a:solidFill>
                  <a:schemeClr val="bg1"/>
                </a:solidFill>
              </a:rPr>
              <a:t>Belladonna – circulation</a:t>
            </a:r>
            <a:endParaRPr lang="en-US" sz="2800" b="1" u="sng" dirty="0" smtClean="0">
              <a:solidFill>
                <a:schemeClr val="bg1"/>
              </a:solidFill>
            </a:endParaRPr>
          </a:p>
          <a:p>
            <a:r>
              <a:rPr lang="en-ZW" sz="2800" dirty="0" smtClean="0">
                <a:solidFill>
                  <a:schemeClr val="bg1"/>
                </a:solidFill>
              </a:rPr>
              <a:t>Chamomilla – excessive acidity </a:t>
            </a:r>
            <a:endParaRPr lang="en-US" sz="2800" b="1" u="sng" dirty="0" smtClean="0">
              <a:solidFill>
                <a:schemeClr val="bg1"/>
              </a:solidFill>
            </a:endParaRPr>
          </a:p>
          <a:p>
            <a:r>
              <a:rPr lang="en-ZW" sz="2800" dirty="0" smtClean="0">
                <a:solidFill>
                  <a:schemeClr val="bg1"/>
                </a:solidFill>
              </a:rPr>
              <a:t>Digitalis – increased B P </a:t>
            </a:r>
            <a:endParaRPr lang="en-US" sz="2800" b="1" u="sng" dirty="0" smtClean="0">
              <a:solidFill>
                <a:schemeClr val="bg1"/>
              </a:solidFill>
            </a:endParaRPr>
          </a:p>
          <a:p>
            <a:r>
              <a:rPr lang="en-ZW" sz="2800" dirty="0" smtClean="0">
                <a:solidFill>
                  <a:schemeClr val="bg1"/>
                </a:solidFill>
              </a:rPr>
              <a:t>Eucalyptus – chronic catarrh of bladder</a:t>
            </a:r>
            <a:endParaRPr lang="en-US" sz="2800" b="1" u="sng" dirty="0" smtClean="0">
              <a:solidFill>
                <a:schemeClr val="bg1"/>
              </a:solidFill>
            </a:endParaRPr>
          </a:p>
          <a:p>
            <a:r>
              <a:rPr lang="en-ZW" sz="2800" dirty="0" smtClean="0">
                <a:solidFill>
                  <a:schemeClr val="bg1"/>
                </a:solidFill>
              </a:rPr>
              <a:t>Ferrum – well marked anaemia </a:t>
            </a:r>
            <a:endParaRPr lang="en-US" sz="2800" b="1" u="sng" dirty="0" smtClean="0">
              <a:solidFill>
                <a:schemeClr val="bg1"/>
              </a:solidFill>
            </a:endParaRPr>
          </a:p>
          <a:p>
            <a:r>
              <a:rPr lang="en-ZW" sz="2800" dirty="0" smtClean="0">
                <a:solidFill>
                  <a:schemeClr val="bg1"/>
                </a:solidFill>
              </a:rPr>
              <a:t>Glonine –vaso motor paralysis </a:t>
            </a:r>
            <a:endParaRPr lang="en-US" sz="2800" b="1" u="sng" dirty="0" smtClean="0">
              <a:solidFill>
                <a:schemeClr val="bg1"/>
              </a:solidFill>
            </a:endParaRPr>
          </a:p>
          <a:p>
            <a:r>
              <a:rPr lang="en-ZW" sz="2800" dirty="0" smtClean="0">
                <a:solidFill>
                  <a:schemeClr val="bg1"/>
                </a:solidFill>
              </a:rPr>
              <a:t>Hamemalis – phlebitis,  varicosis, haemorrhage</a:t>
            </a:r>
            <a:endParaRPr lang="en-US" sz="2800" b="1" u="sng" dirty="0" smtClean="0">
              <a:solidFill>
                <a:schemeClr val="bg1"/>
              </a:solidFill>
            </a:endParaRPr>
          </a:p>
          <a:p>
            <a:r>
              <a:rPr lang="en-ZW" sz="2800" dirty="0" smtClean="0">
                <a:solidFill>
                  <a:schemeClr val="bg1"/>
                </a:solidFill>
              </a:rPr>
              <a:t>Ignatia -  hyperaesthesia , spasm</a:t>
            </a:r>
            <a:endParaRPr lang="en-US" sz="2800" b="1" u="sng" dirty="0" smtClean="0">
              <a:solidFill>
                <a:schemeClr val="bg1"/>
              </a:solidFill>
            </a:endParaRPr>
          </a:p>
          <a:p>
            <a:r>
              <a:rPr lang="en-ZW" sz="2800" dirty="0" smtClean="0">
                <a:solidFill>
                  <a:schemeClr val="bg1"/>
                </a:solidFill>
              </a:rPr>
              <a:t>Jaborandi – cardiac dropsy</a:t>
            </a:r>
            <a:endParaRPr lang="en-US" sz="2800" b="1" u="sng" dirty="0" smtClean="0">
              <a:solidFill>
                <a:schemeClr val="bg1"/>
              </a:solidFill>
            </a:endParaRP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610136"/>
            <a:ext cx="8382000" cy="6247864"/>
          </a:xfrm>
          <a:prstGeom prst="rect">
            <a:avLst/>
          </a:prstGeom>
          <a:noFill/>
        </p:spPr>
        <p:txBody>
          <a:bodyPr wrap="square" rtlCol="0">
            <a:spAutoFit/>
          </a:bodyPr>
          <a:lstStyle/>
          <a:p>
            <a:r>
              <a:rPr lang="en-ZW" sz="2800" dirty="0" smtClean="0">
                <a:solidFill>
                  <a:schemeClr val="bg1"/>
                </a:solidFill>
              </a:rPr>
              <a:t>Kali bich – dyspnoea</a:t>
            </a:r>
            <a:endParaRPr lang="en-US" sz="2800" b="1" u="sng" dirty="0" smtClean="0">
              <a:solidFill>
                <a:schemeClr val="bg1"/>
              </a:solidFill>
            </a:endParaRPr>
          </a:p>
          <a:p>
            <a:r>
              <a:rPr lang="en-ZW" sz="2800" dirty="0" smtClean="0">
                <a:solidFill>
                  <a:schemeClr val="bg1"/>
                </a:solidFill>
              </a:rPr>
              <a:t>Lachesis – distressed sleep</a:t>
            </a:r>
            <a:endParaRPr lang="en-US" sz="2800" b="1" u="sng" dirty="0" smtClean="0">
              <a:solidFill>
                <a:schemeClr val="bg1"/>
              </a:solidFill>
            </a:endParaRPr>
          </a:p>
          <a:p>
            <a:r>
              <a:rPr lang="en-ZW" sz="2800" dirty="0" smtClean="0">
                <a:solidFill>
                  <a:schemeClr val="bg1"/>
                </a:solidFill>
              </a:rPr>
              <a:t>Merc sol – easily bleeding ulcers </a:t>
            </a:r>
            <a:endParaRPr lang="en-US" sz="2800" b="1" u="sng" dirty="0" smtClean="0">
              <a:solidFill>
                <a:schemeClr val="bg1"/>
              </a:solidFill>
            </a:endParaRPr>
          </a:p>
          <a:p>
            <a:r>
              <a:rPr lang="en-ZW" sz="2800" dirty="0" smtClean="0">
                <a:solidFill>
                  <a:schemeClr val="bg1"/>
                </a:solidFill>
              </a:rPr>
              <a:t>Nux vomica – gray matter of spinal cord </a:t>
            </a:r>
            <a:endParaRPr lang="en-US" sz="2800" b="1" u="sng" dirty="0" smtClean="0">
              <a:solidFill>
                <a:schemeClr val="bg1"/>
              </a:solidFill>
            </a:endParaRPr>
          </a:p>
          <a:p>
            <a:r>
              <a:rPr lang="en-ZW" sz="2800" dirty="0" smtClean="0">
                <a:solidFill>
                  <a:schemeClr val="bg1"/>
                </a:solidFill>
              </a:rPr>
              <a:t>Opium – intense congestion</a:t>
            </a:r>
            <a:endParaRPr lang="en-US" sz="2800" b="1" u="sng" dirty="0" smtClean="0">
              <a:solidFill>
                <a:schemeClr val="bg1"/>
              </a:solidFill>
            </a:endParaRPr>
          </a:p>
          <a:p>
            <a:r>
              <a:rPr lang="en-ZW" sz="2800" dirty="0" smtClean="0">
                <a:solidFill>
                  <a:schemeClr val="bg1"/>
                </a:solidFill>
              </a:rPr>
              <a:t>Phytolacca – sexual, mamme</a:t>
            </a:r>
            <a:endParaRPr lang="en-US" sz="2800" b="1" u="sng" dirty="0" smtClean="0">
              <a:solidFill>
                <a:schemeClr val="bg1"/>
              </a:solidFill>
            </a:endParaRPr>
          </a:p>
          <a:p>
            <a:r>
              <a:rPr lang="en-ZW" sz="2800" dirty="0" smtClean="0">
                <a:solidFill>
                  <a:schemeClr val="bg1"/>
                </a:solidFill>
              </a:rPr>
              <a:t>Rhus tox – sero fibrous tissue affection</a:t>
            </a:r>
            <a:endParaRPr lang="en-US" sz="2800" b="1" u="sng" dirty="0" smtClean="0">
              <a:solidFill>
                <a:schemeClr val="bg1"/>
              </a:solidFill>
            </a:endParaRPr>
          </a:p>
          <a:p>
            <a:r>
              <a:rPr lang="en-ZW" sz="2800" dirty="0" smtClean="0">
                <a:solidFill>
                  <a:schemeClr val="bg1"/>
                </a:solidFill>
              </a:rPr>
              <a:t>Secale cor – abortifacient </a:t>
            </a:r>
            <a:endParaRPr lang="en-US" sz="2800" b="1" u="sng" dirty="0" smtClean="0">
              <a:solidFill>
                <a:schemeClr val="bg1"/>
              </a:solidFill>
            </a:endParaRPr>
          </a:p>
          <a:p>
            <a:r>
              <a:rPr lang="en-ZW" sz="2800" dirty="0" smtClean="0">
                <a:solidFill>
                  <a:schemeClr val="bg1"/>
                </a:solidFill>
              </a:rPr>
              <a:t>Sulphur – lymphatic's,  deodorizing </a:t>
            </a:r>
            <a:endParaRPr lang="en-US" sz="2800" b="1" u="sng" dirty="0" smtClean="0">
              <a:solidFill>
                <a:schemeClr val="bg1"/>
              </a:solidFill>
            </a:endParaRPr>
          </a:p>
          <a:p>
            <a:r>
              <a:rPr lang="en-ZW" sz="2800" dirty="0" smtClean="0">
                <a:solidFill>
                  <a:schemeClr val="bg1"/>
                </a:solidFill>
              </a:rPr>
              <a:t>Thuja – tubercles, condylomata</a:t>
            </a:r>
            <a:endParaRPr lang="en-US" sz="2800" b="1" u="sng" dirty="0" smtClean="0">
              <a:solidFill>
                <a:schemeClr val="bg1"/>
              </a:solidFill>
            </a:endParaRPr>
          </a:p>
          <a:p>
            <a:r>
              <a:rPr lang="en-ZW" sz="2800" dirty="0" smtClean="0">
                <a:solidFill>
                  <a:schemeClr val="bg1"/>
                </a:solidFill>
              </a:rPr>
              <a:t>Urtica urens -  increased secretion of milk</a:t>
            </a:r>
            <a:endParaRPr lang="en-US" sz="2800" b="1" u="sng" dirty="0" smtClean="0">
              <a:solidFill>
                <a:schemeClr val="bg1"/>
              </a:solidFill>
            </a:endParaRPr>
          </a:p>
          <a:p>
            <a:r>
              <a:rPr lang="en-ZW" sz="2800" dirty="0" smtClean="0">
                <a:solidFill>
                  <a:schemeClr val="bg1"/>
                </a:solidFill>
              </a:rPr>
              <a:t>Veratrum – watery diarrhoea, chloraic vomiting </a:t>
            </a:r>
            <a:endParaRPr lang="en-US" sz="2800" b="1" u="sng" dirty="0" smtClean="0">
              <a:solidFill>
                <a:schemeClr val="bg1"/>
              </a:solidFill>
            </a:endParaRPr>
          </a:p>
          <a:p>
            <a:r>
              <a:rPr lang="en-ZW" sz="2800" dirty="0" smtClean="0">
                <a:solidFill>
                  <a:schemeClr val="bg1"/>
                </a:solidFill>
              </a:rPr>
              <a:t>Zinc mett -  headache, melancholia </a:t>
            </a:r>
            <a:endParaRPr lang="en-US" sz="2800" b="1" u="sng" dirty="0" smtClean="0">
              <a:solidFill>
                <a:schemeClr val="bg1"/>
              </a:solidFill>
            </a:endParaRPr>
          </a:p>
          <a:p>
            <a:r>
              <a:rPr lang="en-ZW" b="1" dirty="0" smtClean="0"/>
              <a:t> </a:t>
            </a:r>
            <a:endParaRPr lang="en-US" b="1" u="sng" dirty="0" smtClean="0"/>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077200" cy="5539978"/>
          </a:xfrm>
          <a:prstGeom prst="rect">
            <a:avLst/>
          </a:prstGeom>
          <a:noFill/>
        </p:spPr>
        <p:txBody>
          <a:bodyPr wrap="square" rtlCol="0">
            <a:spAutoFit/>
          </a:bodyPr>
          <a:lstStyle/>
          <a:p>
            <a:pPr algn="just"/>
            <a:r>
              <a:rPr lang="en-ZW" sz="2800" dirty="0" smtClean="0">
                <a:solidFill>
                  <a:schemeClr val="bg1"/>
                </a:solidFill>
              </a:rPr>
              <a:t>Form aconite to zinc mett all medicine have their physiological action from above to downward. Each and every medicine has its physiology and pathology.</a:t>
            </a:r>
            <a:endParaRPr lang="en-US" sz="2800" u="sng" dirty="0" smtClean="0">
              <a:solidFill>
                <a:schemeClr val="bg1"/>
              </a:solidFill>
            </a:endParaRPr>
          </a:p>
          <a:p>
            <a:pPr algn="just"/>
            <a:r>
              <a:rPr lang="en-ZW" sz="2800" dirty="0" smtClean="0">
                <a:solidFill>
                  <a:schemeClr val="bg1"/>
                </a:solidFill>
              </a:rPr>
              <a:t> </a:t>
            </a:r>
            <a:endParaRPr lang="en-US" sz="2800" u="sng" dirty="0" smtClean="0">
              <a:solidFill>
                <a:schemeClr val="bg1"/>
              </a:solidFill>
            </a:endParaRPr>
          </a:p>
          <a:p>
            <a:pPr algn="just"/>
            <a:r>
              <a:rPr lang="en-ZW" sz="2800" dirty="0" smtClean="0">
                <a:solidFill>
                  <a:schemeClr val="bg1"/>
                </a:solidFill>
              </a:rPr>
              <a:t>If we don’t know its normal how could we know abnormal so first of all physiology, is important than its pathology, than its prognosis.</a:t>
            </a:r>
            <a:endParaRPr lang="en-US" sz="2800" u="sng" dirty="0" smtClean="0">
              <a:solidFill>
                <a:schemeClr val="bg1"/>
              </a:solidFill>
            </a:endParaRPr>
          </a:p>
          <a:p>
            <a:pPr algn="just"/>
            <a:endParaRPr lang="en-ZW" sz="2800" dirty="0" smtClean="0">
              <a:solidFill>
                <a:schemeClr val="bg1"/>
              </a:solidFill>
            </a:endParaRPr>
          </a:p>
          <a:p>
            <a:pPr algn="just"/>
            <a:r>
              <a:rPr lang="en-ZW" sz="2800" dirty="0" smtClean="0">
                <a:solidFill>
                  <a:schemeClr val="bg1"/>
                </a:solidFill>
              </a:rPr>
              <a:t>This is competitive &amp; challenging world all people believe on written proof by any authorized pathology.</a:t>
            </a:r>
            <a:endParaRPr lang="en-US" sz="2800" u="sng" dirty="0" smtClean="0">
              <a:solidFill>
                <a:schemeClr val="bg1"/>
              </a:solidFill>
            </a:endParaRP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2"/>
          <p:cNvGrpSpPr>
            <a:grpSpLocks/>
          </p:cNvGrpSpPr>
          <p:nvPr/>
        </p:nvGrpSpPr>
        <p:grpSpPr bwMode="auto">
          <a:xfrm>
            <a:off x="1752600" y="241615"/>
            <a:ext cx="4572000" cy="6616385"/>
            <a:chOff x="4848" y="4717"/>
            <a:chExt cx="2760" cy="6978"/>
          </a:xfrm>
        </p:grpSpPr>
        <p:sp>
          <p:nvSpPr>
            <p:cNvPr id="34819" name="Line 3"/>
            <p:cNvSpPr>
              <a:spLocks noChangeShapeType="1"/>
            </p:cNvSpPr>
            <p:nvPr/>
          </p:nvSpPr>
          <p:spPr bwMode="auto">
            <a:xfrm>
              <a:off x="6231" y="7292"/>
              <a:ext cx="0" cy="549"/>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sz="3200">
                <a:solidFill>
                  <a:schemeClr val="bg1"/>
                </a:solidFill>
              </a:endParaRPr>
            </a:p>
          </p:txBody>
        </p:sp>
        <p:sp>
          <p:nvSpPr>
            <p:cNvPr id="34820" name="Line 4"/>
            <p:cNvSpPr>
              <a:spLocks noChangeShapeType="1"/>
            </p:cNvSpPr>
            <p:nvPr/>
          </p:nvSpPr>
          <p:spPr bwMode="auto">
            <a:xfrm>
              <a:off x="6231" y="8039"/>
              <a:ext cx="0" cy="90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sz="3200">
                <a:solidFill>
                  <a:schemeClr val="bg1"/>
                </a:solidFill>
              </a:endParaRPr>
            </a:p>
          </p:txBody>
        </p:sp>
        <p:sp>
          <p:nvSpPr>
            <p:cNvPr id="34821" name="Line 5"/>
            <p:cNvSpPr>
              <a:spLocks noChangeShapeType="1"/>
            </p:cNvSpPr>
            <p:nvPr/>
          </p:nvSpPr>
          <p:spPr bwMode="auto">
            <a:xfrm>
              <a:off x="6231" y="9480"/>
              <a:ext cx="0" cy="614"/>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sz="3200">
                <a:solidFill>
                  <a:schemeClr val="bg1"/>
                </a:solidFill>
              </a:endParaRPr>
            </a:p>
          </p:txBody>
        </p:sp>
        <p:sp>
          <p:nvSpPr>
            <p:cNvPr id="34822" name="Line 6"/>
            <p:cNvSpPr>
              <a:spLocks noChangeShapeType="1"/>
            </p:cNvSpPr>
            <p:nvPr/>
          </p:nvSpPr>
          <p:spPr bwMode="auto">
            <a:xfrm>
              <a:off x="6231" y="6153"/>
              <a:ext cx="0" cy="585"/>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sz="3200">
                <a:solidFill>
                  <a:schemeClr val="bg1"/>
                </a:solidFill>
              </a:endParaRPr>
            </a:p>
          </p:txBody>
        </p:sp>
        <p:sp>
          <p:nvSpPr>
            <p:cNvPr id="34823" name="Line 7"/>
            <p:cNvSpPr>
              <a:spLocks noChangeShapeType="1"/>
            </p:cNvSpPr>
            <p:nvPr/>
          </p:nvSpPr>
          <p:spPr bwMode="auto">
            <a:xfrm>
              <a:off x="6231" y="10635"/>
              <a:ext cx="0" cy="574"/>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sz="3200">
                <a:solidFill>
                  <a:schemeClr val="bg1"/>
                </a:solidFill>
              </a:endParaRPr>
            </a:p>
          </p:txBody>
        </p:sp>
        <p:sp>
          <p:nvSpPr>
            <p:cNvPr id="34824" name="Line 8"/>
            <p:cNvSpPr>
              <a:spLocks noChangeShapeType="1"/>
            </p:cNvSpPr>
            <p:nvPr/>
          </p:nvSpPr>
          <p:spPr bwMode="auto">
            <a:xfrm>
              <a:off x="6231" y="5214"/>
              <a:ext cx="0" cy="452"/>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sz="3200">
                <a:solidFill>
                  <a:schemeClr val="bg1"/>
                </a:solidFill>
              </a:endParaRPr>
            </a:p>
          </p:txBody>
        </p:sp>
        <p:sp>
          <p:nvSpPr>
            <p:cNvPr id="34825" name="Text Box 9"/>
            <p:cNvSpPr txBox="1">
              <a:spLocks noChangeArrowheads="1"/>
            </p:cNvSpPr>
            <p:nvPr/>
          </p:nvSpPr>
          <p:spPr bwMode="auto">
            <a:xfrm>
              <a:off x="5607" y="4717"/>
              <a:ext cx="1193" cy="442"/>
            </a:xfrm>
            <a:prstGeom prst="rect">
              <a:avLst/>
            </a:prstGeom>
            <a:solidFill>
              <a:schemeClr val="accent1">
                <a:lumMod val="60000"/>
                <a:lumOff val="4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2400" b="0" i="0" u="none" strike="noStrike" cap="none" normalizeH="0" baseline="0" dirty="0" smtClean="0">
                  <a:ln>
                    <a:noFill/>
                  </a:ln>
                  <a:solidFill>
                    <a:schemeClr val="bg1"/>
                  </a:solidFill>
                  <a:effectLst/>
                  <a:latin typeface="Book Antiqua" pitchFamily="18" charset="0"/>
                </a:rPr>
                <a:t>Patient</a:t>
              </a:r>
              <a:endParaRPr kumimoji="0" lang="en-US" sz="3200" b="0" i="0" u="none" strike="noStrike" cap="none" normalizeH="0" baseline="0" dirty="0" smtClean="0">
                <a:ln>
                  <a:noFill/>
                </a:ln>
                <a:solidFill>
                  <a:schemeClr val="bg1"/>
                </a:solidFill>
                <a:effectLst/>
                <a:latin typeface="Arial" pitchFamily="34" charset="0"/>
              </a:endParaRPr>
            </a:p>
          </p:txBody>
        </p:sp>
        <p:sp>
          <p:nvSpPr>
            <p:cNvPr id="34826" name="Text Box 10"/>
            <p:cNvSpPr txBox="1">
              <a:spLocks noChangeArrowheads="1"/>
            </p:cNvSpPr>
            <p:nvPr/>
          </p:nvSpPr>
          <p:spPr bwMode="auto">
            <a:xfrm>
              <a:off x="5252" y="5683"/>
              <a:ext cx="1982" cy="487"/>
            </a:xfrm>
            <a:prstGeom prst="rect">
              <a:avLst/>
            </a:prstGeom>
            <a:solidFill>
              <a:schemeClr val="accent1">
                <a:lumMod val="60000"/>
                <a:lumOff val="4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2400" b="0" i="0" u="none" strike="noStrike" cap="none" normalizeH="0" baseline="0" smtClean="0">
                  <a:ln>
                    <a:noFill/>
                  </a:ln>
                  <a:solidFill>
                    <a:schemeClr val="bg1"/>
                  </a:solidFill>
                  <a:effectLst/>
                  <a:latin typeface="Calibri" pitchFamily="34" charset="0"/>
                </a:rPr>
                <a:t>Its Physiology</a:t>
              </a:r>
              <a:endParaRPr kumimoji="0" lang="en-US" sz="3200" b="0" i="0" u="none" strike="noStrike" cap="none" normalizeH="0" baseline="0" smtClean="0">
                <a:ln>
                  <a:noFill/>
                </a:ln>
                <a:solidFill>
                  <a:schemeClr val="bg1"/>
                </a:solidFill>
                <a:effectLst/>
                <a:latin typeface="Arial" pitchFamily="34" charset="0"/>
              </a:endParaRPr>
            </a:p>
          </p:txBody>
        </p:sp>
        <p:sp>
          <p:nvSpPr>
            <p:cNvPr id="34827" name="Text Box 11"/>
            <p:cNvSpPr txBox="1">
              <a:spLocks noChangeArrowheads="1"/>
            </p:cNvSpPr>
            <p:nvPr/>
          </p:nvSpPr>
          <p:spPr bwMode="auto">
            <a:xfrm>
              <a:off x="5404" y="6738"/>
              <a:ext cx="1672" cy="554"/>
            </a:xfrm>
            <a:prstGeom prst="rect">
              <a:avLst/>
            </a:prstGeom>
            <a:solidFill>
              <a:schemeClr val="accent1">
                <a:lumMod val="60000"/>
                <a:lumOff val="4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sng" strike="noStrike" cap="none" normalizeH="0" baseline="0" noProof="1" smtClean="0">
                  <a:ln>
                    <a:noFill/>
                  </a:ln>
                  <a:solidFill>
                    <a:schemeClr val="bg1"/>
                  </a:solidFill>
                  <a:effectLst/>
                  <a:latin typeface="Book Antiqua" pitchFamily="18" charset="0"/>
                </a:rPr>
                <a:t>Pathology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bg1"/>
                </a:solidFill>
                <a:effectLst/>
                <a:latin typeface="Arial" pitchFamily="34" charset="0"/>
              </a:endParaRPr>
            </a:p>
          </p:txBody>
        </p:sp>
        <p:sp>
          <p:nvSpPr>
            <p:cNvPr id="34828" name="Text Box 12"/>
            <p:cNvSpPr txBox="1">
              <a:spLocks noChangeArrowheads="1"/>
            </p:cNvSpPr>
            <p:nvPr/>
          </p:nvSpPr>
          <p:spPr bwMode="auto">
            <a:xfrm>
              <a:off x="5438" y="7852"/>
              <a:ext cx="1647" cy="487"/>
            </a:xfrm>
            <a:prstGeom prst="rect">
              <a:avLst/>
            </a:prstGeom>
            <a:solidFill>
              <a:schemeClr val="accent1">
                <a:lumMod val="60000"/>
                <a:lumOff val="4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2400" b="0" i="0" u="none" strike="noStrike" cap="none" normalizeH="0" baseline="0" smtClean="0">
                  <a:ln>
                    <a:noFill/>
                  </a:ln>
                  <a:solidFill>
                    <a:schemeClr val="bg1"/>
                  </a:solidFill>
                  <a:effectLst/>
                  <a:latin typeface="Book Antiqua" pitchFamily="18" charset="0"/>
                </a:rPr>
                <a:t>Prognosis</a:t>
              </a:r>
              <a:endParaRPr kumimoji="0" lang="en-US" sz="3200" b="0" i="0" u="none" strike="noStrike" cap="none" normalizeH="0" baseline="0" smtClean="0">
                <a:ln>
                  <a:noFill/>
                </a:ln>
                <a:solidFill>
                  <a:schemeClr val="bg1"/>
                </a:solidFill>
                <a:effectLst/>
                <a:latin typeface="Arial" pitchFamily="34" charset="0"/>
              </a:endParaRPr>
            </a:p>
          </p:txBody>
        </p:sp>
        <p:sp>
          <p:nvSpPr>
            <p:cNvPr id="34829" name="Text Box 13"/>
            <p:cNvSpPr txBox="1">
              <a:spLocks noChangeArrowheads="1"/>
            </p:cNvSpPr>
            <p:nvPr/>
          </p:nvSpPr>
          <p:spPr bwMode="auto">
            <a:xfrm>
              <a:off x="4862" y="8946"/>
              <a:ext cx="2716" cy="487"/>
            </a:xfrm>
            <a:prstGeom prst="rect">
              <a:avLst/>
            </a:prstGeom>
            <a:solidFill>
              <a:schemeClr val="accent1">
                <a:lumMod val="60000"/>
                <a:lumOff val="4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noProof="1" smtClean="0">
                  <a:ln>
                    <a:noFill/>
                  </a:ln>
                  <a:solidFill>
                    <a:schemeClr val="bg1"/>
                  </a:solidFill>
                  <a:effectLst/>
                  <a:latin typeface="Book Antiqua" pitchFamily="18" charset="0"/>
                </a:rPr>
                <a:t>Complete totality</a:t>
              </a:r>
              <a:endParaRPr kumimoji="0" lang="en-US" sz="3200" b="0" i="0" u="none" strike="noStrike" cap="none" normalizeH="0" baseline="0" smtClean="0">
                <a:ln>
                  <a:noFill/>
                </a:ln>
                <a:solidFill>
                  <a:schemeClr val="bg1"/>
                </a:solidFill>
                <a:effectLst/>
                <a:latin typeface="Arial" pitchFamily="34" charset="0"/>
              </a:endParaRPr>
            </a:p>
          </p:txBody>
        </p:sp>
        <p:sp>
          <p:nvSpPr>
            <p:cNvPr id="34830" name="Text Box 14"/>
            <p:cNvSpPr txBox="1">
              <a:spLocks noChangeArrowheads="1"/>
            </p:cNvSpPr>
            <p:nvPr/>
          </p:nvSpPr>
          <p:spPr bwMode="auto">
            <a:xfrm>
              <a:off x="4848" y="10101"/>
              <a:ext cx="2760" cy="487"/>
            </a:xfrm>
            <a:prstGeom prst="rect">
              <a:avLst/>
            </a:prstGeom>
            <a:solidFill>
              <a:schemeClr val="accent1">
                <a:lumMod val="60000"/>
                <a:lumOff val="4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2400" b="0" i="0" u="none" strike="noStrike" cap="none" normalizeH="0" baseline="0" smtClean="0">
                  <a:ln>
                    <a:noFill/>
                  </a:ln>
                  <a:solidFill>
                    <a:schemeClr val="bg1"/>
                  </a:solidFill>
                  <a:effectLst/>
                  <a:latin typeface="Book Antiqua" pitchFamily="18" charset="0"/>
                </a:rPr>
                <a:t>Disease daignosis</a:t>
              </a:r>
              <a:endParaRPr kumimoji="0" lang="en-US" sz="3200" b="0" i="0" u="none" strike="noStrike" cap="none" normalizeH="0" baseline="0" smtClean="0">
                <a:ln>
                  <a:noFill/>
                </a:ln>
                <a:solidFill>
                  <a:schemeClr val="bg1"/>
                </a:solidFill>
                <a:effectLst/>
                <a:latin typeface="Arial" pitchFamily="34" charset="0"/>
              </a:endParaRPr>
            </a:p>
          </p:txBody>
        </p:sp>
        <p:sp>
          <p:nvSpPr>
            <p:cNvPr id="34831" name="Text Box 15"/>
            <p:cNvSpPr txBox="1">
              <a:spLocks noChangeArrowheads="1"/>
            </p:cNvSpPr>
            <p:nvPr/>
          </p:nvSpPr>
          <p:spPr bwMode="auto">
            <a:xfrm>
              <a:off x="5397" y="11208"/>
              <a:ext cx="1663" cy="487"/>
            </a:xfrm>
            <a:prstGeom prst="rect">
              <a:avLst/>
            </a:prstGeom>
            <a:solidFill>
              <a:schemeClr val="accent1">
                <a:lumMod val="60000"/>
                <a:lumOff val="4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sng" strike="noStrike" cap="none" normalizeH="0" baseline="0" noProof="1" smtClean="0">
                  <a:ln>
                    <a:noFill/>
                  </a:ln>
                  <a:solidFill>
                    <a:schemeClr val="bg1"/>
                  </a:solidFill>
                  <a:effectLst/>
                  <a:latin typeface="Book Antiqua" pitchFamily="18" charset="0"/>
                </a:rPr>
                <a:t>Remedy</a:t>
              </a:r>
              <a:endParaRPr kumimoji="0" lang="en-US" sz="3200" b="0" i="0" u="none" strike="noStrike" cap="none" normalizeH="0" baseline="0" smtClean="0">
                <a:ln>
                  <a:noFill/>
                </a:ln>
                <a:solidFill>
                  <a:schemeClr val="bg1"/>
                </a:solidFill>
                <a:effectLst/>
                <a:latin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blinds(horizontal)">
                                      <p:cBhvr>
                                        <p:cTn id="7" dur="500"/>
                                        <p:tgtEl>
                                          <p:spTgt spid="34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990600"/>
            <a:ext cx="8001000" cy="1661993"/>
          </a:xfrm>
          <a:prstGeom prst="rect">
            <a:avLst/>
          </a:prstGeom>
          <a:noFill/>
        </p:spPr>
        <p:txBody>
          <a:bodyPr wrap="square" rtlCol="0">
            <a:spAutoFit/>
          </a:bodyPr>
          <a:lstStyle/>
          <a:p>
            <a:pPr algn="just"/>
            <a:r>
              <a:rPr lang="en-ZW" sz="2800" u="sng" dirty="0" smtClean="0">
                <a:solidFill>
                  <a:schemeClr val="bg1"/>
                </a:solidFill>
              </a:rPr>
              <a:t>This conclude that physio-pathology all are the extremities of homoeopathy because without it we doesn’t have any proof.</a:t>
            </a:r>
            <a:endParaRPr lang="en-US" sz="2800" b="1" u="sng" dirty="0" smtClean="0">
              <a:solidFill>
                <a:schemeClr val="bg1"/>
              </a:solidFill>
            </a:endParaRP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1447800"/>
            <a:ext cx="7772401" cy="2585323"/>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THE TISSUE LEVEL</a:t>
            </a:r>
          </a:p>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OF </a:t>
            </a:r>
          </a:p>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ORGANIZATION</a:t>
            </a:r>
            <a:endParaRPr lang="en-US" sz="72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62200" y="0"/>
            <a:ext cx="4185762"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CONTENTS</a:t>
            </a:r>
            <a:endParaRPr lang="en-US"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5" name="TextBox 4"/>
          <p:cNvSpPr txBox="1"/>
          <p:nvPr/>
        </p:nvSpPr>
        <p:spPr>
          <a:xfrm>
            <a:off x="152400" y="1143000"/>
            <a:ext cx="8991600" cy="7602081"/>
          </a:xfrm>
          <a:prstGeom prst="rect">
            <a:avLst/>
          </a:prstGeom>
          <a:noFill/>
        </p:spPr>
        <p:txBody>
          <a:bodyPr wrap="square" rtlCol="0">
            <a:spAutoFit/>
          </a:bodyPr>
          <a:lstStyle/>
          <a:p>
            <a:pPr>
              <a:buFont typeface="Wingdings" pitchFamily="2" charset="2"/>
              <a:buChar char="§"/>
            </a:pPr>
            <a:r>
              <a:rPr lang="en-US" sz="4000" b="1" dirty="0" smtClean="0">
                <a:solidFill>
                  <a:schemeClr val="bg1"/>
                </a:solidFill>
              </a:rPr>
              <a:t>     Word meaning</a:t>
            </a:r>
          </a:p>
          <a:p>
            <a:pPr>
              <a:buFont typeface="Wingdings" pitchFamily="2" charset="2"/>
              <a:buChar char="§"/>
            </a:pPr>
            <a:endParaRPr lang="en-US" sz="4000" b="1" dirty="0" smtClean="0">
              <a:solidFill>
                <a:schemeClr val="bg1"/>
              </a:solidFill>
            </a:endParaRPr>
          </a:p>
          <a:p>
            <a:pPr>
              <a:buFont typeface="Wingdings" pitchFamily="2" charset="2"/>
              <a:buChar char="§"/>
            </a:pPr>
            <a:r>
              <a:rPr lang="en-US" sz="4000" b="1" dirty="0" smtClean="0">
                <a:solidFill>
                  <a:schemeClr val="bg1"/>
                </a:solidFill>
              </a:rPr>
              <a:t>     Definition</a:t>
            </a:r>
          </a:p>
          <a:p>
            <a:pPr>
              <a:buFont typeface="Wingdings" pitchFamily="2" charset="2"/>
              <a:buChar char="§"/>
            </a:pPr>
            <a:endParaRPr lang="en-US" sz="4000" b="1" dirty="0" smtClean="0">
              <a:solidFill>
                <a:schemeClr val="bg1"/>
              </a:solidFill>
            </a:endParaRPr>
          </a:p>
          <a:p>
            <a:pPr>
              <a:buFont typeface="Wingdings" pitchFamily="2" charset="2"/>
              <a:buChar char="§"/>
            </a:pPr>
            <a:r>
              <a:rPr lang="en-US" sz="4000" b="1" dirty="0" smtClean="0">
                <a:solidFill>
                  <a:schemeClr val="bg1"/>
                </a:solidFill>
              </a:rPr>
              <a:t>     Different types of tissues</a:t>
            </a:r>
          </a:p>
          <a:p>
            <a:pPr>
              <a:buFont typeface="Wingdings" pitchFamily="2" charset="2"/>
              <a:buChar char="§"/>
            </a:pPr>
            <a:endParaRPr lang="en-US" sz="4000" b="1" dirty="0" smtClean="0">
              <a:solidFill>
                <a:schemeClr val="bg1"/>
              </a:solidFill>
            </a:endParaRPr>
          </a:p>
          <a:p>
            <a:pPr>
              <a:buFont typeface="Wingdings" pitchFamily="2" charset="2"/>
              <a:buChar char="§"/>
            </a:pPr>
            <a:r>
              <a:rPr lang="en-US" sz="4000" b="1" dirty="0" smtClean="0">
                <a:solidFill>
                  <a:schemeClr val="bg1"/>
                </a:solidFill>
              </a:rPr>
              <a:t>     Location</a:t>
            </a:r>
          </a:p>
          <a:p>
            <a:pPr>
              <a:buFont typeface="Wingdings" pitchFamily="2" charset="2"/>
              <a:buChar char="§"/>
            </a:pPr>
            <a:endParaRPr lang="en-US" sz="4000" b="1" dirty="0" smtClean="0">
              <a:solidFill>
                <a:schemeClr val="bg1"/>
              </a:solidFill>
            </a:endParaRPr>
          </a:p>
          <a:p>
            <a:pPr>
              <a:buFont typeface="Wingdings" pitchFamily="2" charset="2"/>
              <a:buChar char="§"/>
            </a:pPr>
            <a:r>
              <a:rPr lang="en-US" sz="4000" b="1" dirty="0" smtClean="0">
                <a:solidFill>
                  <a:schemeClr val="bg1"/>
                </a:solidFill>
              </a:rPr>
              <a:t>     Function </a:t>
            </a:r>
          </a:p>
          <a:p>
            <a:pPr>
              <a:buFont typeface="Wingdings" pitchFamily="2" charset="2"/>
              <a:buChar char="§"/>
            </a:pPr>
            <a:endParaRPr lang="en-US" sz="4000" b="1" dirty="0" smtClean="0">
              <a:solidFill>
                <a:schemeClr val="bg1"/>
              </a:solidFill>
            </a:endParaRPr>
          </a:p>
          <a:p>
            <a:pPr>
              <a:buFont typeface="Wingdings" pitchFamily="2" charset="2"/>
              <a:buChar char="§"/>
            </a:pPr>
            <a:endParaRPr lang="en-US" sz="4000" b="1" dirty="0" smtClean="0">
              <a:solidFill>
                <a:schemeClr val="bg1"/>
              </a:solidFill>
            </a:endParaRPr>
          </a:p>
          <a:p>
            <a:endParaRPr lang="en-US" sz="2400" dirty="0" smtClean="0">
              <a:solidFill>
                <a:schemeClr val="bg1"/>
              </a:solidFill>
            </a:endParaRPr>
          </a:p>
          <a:p>
            <a:r>
              <a:rPr lang="en-US" sz="2400" dirty="0" smtClean="0">
                <a:solidFill>
                  <a:schemeClr val="bg1"/>
                </a:solidFill>
              </a:rPr>
              <a:t>   </a:t>
            </a:r>
            <a:endParaRPr lang="en-US" sz="24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8600"/>
            <a:ext cx="9144000" cy="6309420"/>
          </a:xfrm>
          <a:prstGeom prst="rect">
            <a:avLst/>
          </a:prstGeom>
          <a:noFill/>
        </p:spPr>
        <p:txBody>
          <a:bodyPr wrap="square" rtlCol="0">
            <a:spAutoFit/>
          </a:bodyPr>
          <a:lstStyle/>
          <a:p>
            <a:r>
              <a:rPr lang="en-US" b="1" i="1" dirty="0" smtClean="0">
                <a:solidFill>
                  <a:schemeClr val="bg1"/>
                </a:solidFill>
              </a:rPr>
              <a:t>                                                       </a:t>
            </a:r>
            <a:r>
              <a:rPr lang="en-US" sz="3600" b="1" i="1" u="sng" dirty="0" smtClean="0">
                <a:solidFill>
                  <a:schemeClr val="bg1"/>
                </a:solidFill>
              </a:rPr>
              <a:t>Word meaning </a:t>
            </a:r>
          </a:p>
          <a:p>
            <a:endParaRPr lang="en-US" dirty="0" smtClean="0">
              <a:solidFill>
                <a:schemeClr val="bg1"/>
              </a:solidFill>
            </a:endParaRPr>
          </a:p>
          <a:p>
            <a:endParaRPr lang="en-US" dirty="0" smtClean="0">
              <a:solidFill>
                <a:schemeClr val="bg1"/>
              </a:solidFill>
            </a:endParaRPr>
          </a:p>
          <a:p>
            <a:r>
              <a:rPr lang="en-US" sz="2800" b="1" i="1" dirty="0" smtClean="0">
                <a:solidFill>
                  <a:schemeClr val="bg1"/>
                </a:solidFill>
              </a:rPr>
              <a:t>HISTOLOGY</a:t>
            </a:r>
            <a:r>
              <a:rPr lang="en-US" sz="2800" b="1" dirty="0" smtClean="0">
                <a:solidFill>
                  <a:schemeClr val="bg1"/>
                </a:solidFill>
              </a:rPr>
              <a:t>(hiss’-TOL-o-je; histo = tissue; -logy = study of) so the word histology means the study of tissues.</a:t>
            </a:r>
          </a:p>
          <a:p>
            <a:endParaRPr lang="en-US" dirty="0" smtClean="0">
              <a:solidFill>
                <a:schemeClr val="bg1"/>
              </a:solidFill>
            </a:endParaRPr>
          </a:p>
          <a:p>
            <a:endParaRPr lang="en-US" dirty="0" smtClean="0">
              <a:solidFill>
                <a:schemeClr val="bg1"/>
              </a:solidFill>
            </a:endParaRPr>
          </a:p>
          <a:p>
            <a:r>
              <a:rPr lang="en-US" dirty="0" smtClean="0">
                <a:solidFill>
                  <a:schemeClr val="bg1"/>
                </a:solidFill>
              </a:rPr>
              <a:t>                                                        </a:t>
            </a:r>
            <a:r>
              <a:rPr lang="en-US" sz="3200" b="1" i="1" u="sng" dirty="0" smtClean="0">
                <a:solidFill>
                  <a:schemeClr val="bg1"/>
                </a:solidFill>
              </a:rPr>
              <a:t>DEFINITION </a:t>
            </a:r>
          </a:p>
          <a:p>
            <a:endParaRPr lang="en-US" dirty="0" smtClean="0">
              <a:solidFill>
                <a:schemeClr val="bg1"/>
              </a:solidFill>
            </a:endParaRPr>
          </a:p>
          <a:p>
            <a:endParaRPr lang="en-US" dirty="0" smtClean="0">
              <a:solidFill>
                <a:schemeClr val="bg1"/>
              </a:solidFill>
            </a:endParaRPr>
          </a:p>
          <a:p>
            <a:r>
              <a:rPr lang="en-US" sz="3600" b="1" dirty="0" smtClean="0">
                <a:solidFill>
                  <a:schemeClr val="bg1"/>
                </a:solidFill>
              </a:rPr>
              <a:t>A tissue is a group of similar cells that usually have common embryonic origin and functions together to carry out specialized activities.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to="" calcmode="lin" valueType="num">
                                      <p:cBhvr>
                                        <p:cTn id="7" dur="1" fill="hold"/>
                                        <p:tgtEl>
                                          <p:spTgt spid="2">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iterate type="lt">
                                    <p:tmPct val="5000"/>
                                  </p:iterate>
                                  <p:childTnLst>
                                    <p:set>
                                      <p:cBhvr>
                                        <p:cTn id="11" dur="1" fill="hold">
                                          <p:stCondLst>
                                            <p:cond delay="0"/>
                                          </p:stCondLst>
                                        </p:cTn>
                                        <p:tgtEl>
                                          <p:spTgt spid="2">
                                            <p:txEl>
                                              <p:pRg st="3" end="3"/>
                                            </p:txEl>
                                          </p:spTgt>
                                        </p:tgtEl>
                                        <p:attrNameLst>
                                          <p:attrName>style.visibility</p:attrName>
                                        </p:attrNameLst>
                                      </p:cBhvr>
                                      <p:to>
                                        <p:strVal val="visible"/>
                                      </p:to>
                                    </p:set>
                                    <p:anim calcmode="lin" valueType="num">
                                      <p:cBhvr>
                                        <p:cTn id="12"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13"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14"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15" dur="1000"/>
                                        <p:tgtEl>
                                          <p:spTgt spid="2">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animEffect transition="in" filter="dissolve">
                                      <p:cBhvr>
                                        <p:cTn id="20" dur="500"/>
                                        <p:tgtEl>
                                          <p:spTgt spid="2">
                                            <p:txEl>
                                              <p:pRg st="6" end="6"/>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6" fill="hold" nodeType="click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animEffect transition="in" filter="barn(inHorizontal)">
                                      <p:cBhvr>
                                        <p:cTn id="25"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28600" y="0"/>
            <a:ext cx="8763000" cy="2914650"/>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228600" y="2895600"/>
            <a:ext cx="8763000" cy="39624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a:srcRect/>
          <a:stretch>
            <a:fillRect/>
          </a:stretch>
        </p:blipFill>
        <p:spPr bwMode="auto">
          <a:xfrm>
            <a:off x="3505201" y="2438400"/>
            <a:ext cx="3429000" cy="6572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95400" y="152400"/>
            <a:ext cx="8991600" cy="523220"/>
          </a:xfrm>
          <a:prstGeom prst="rect">
            <a:avLst/>
          </a:prstGeom>
          <a:noFill/>
        </p:spPr>
        <p:txBody>
          <a:bodyPr wrap="square" rtlCol="0">
            <a:spAutoFit/>
          </a:bodyPr>
          <a:lstStyle/>
          <a:p>
            <a:r>
              <a:rPr lang="en-US" sz="2800" b="1" dirty="0" smtClean="0">
                <a:solidFill>
                  <a:srgbClr val="00B050"/>
                </a:solidFill>
              </a:rPr>
              <a:t>A. SIMPLE SQAMOUS EPITHELIUM</a:t>
            </a:r>
            <a:endParaRPr lang="en-US" sz="2800" b="1" dirty="0">
              <a:solidFill>
                <a:srgbClr val="00B050"/>
              </a:solidFill>
            </a:endParaRPr>
          </a:p>
        </p:txBody>
      </p:sp>
      <p:sp>
        <p:nvSpPr>
          <p:cNvPr id="4" name="TextBox 3"/>
          <p:cNvSpPr txBox="1"/>
          <p:nvPr/>
        </p:nvSpPr>
        <p:spPr>
          <a:xfrm>
            <a:off x="0" y="762000"/>
            <a:ext cx="9144000" cy="5016758"/>
          </a:xfrm>
          <a:prstGeom prst="rect">
            <a:avLst/>
          </a:prstGeom>
          <a:noFill/>
        </p:spPr>
        <p:txBody>
          <a:bodyPr wrap="square" rtlCol="0">
            <a:spAutoFit/>
          </a:bodyPr>
          <a:lstStyle/>
          <a:p>
            <a:r>
              <a:rPr lang="en-US" sz="3200" b="1" i="1" u="sng" dirty="0" smtClean="0">
                <a:solidFill>
                  <a:schemeClr val="bg1"/>
                </a:solidFill>
              </a:rPr>
              <a:t>Description</a:t>
            </a:r>
            <a:r>
              <a:rPr lang="en-US" sz="3200" b="1" i="1" dirty="0" smtClean="0">
                <a:solidFill>
                  <a:schemeClr val="bg1"/>
                </a:solidFill>
              </a:rPr>
              <a:t> :- </a:t>
            </a:r>
            <a:r>
              <a:rPr lang="en-US" sz="3200" dirty="0" smtClean="0">
                <a:solidFill>
                  <a:schemeClr val="bg1"/>
                </a:solidFill>
              </a:rPr>
              <a:t>Single layer of flat cells; centrally located nucleus.</a:t>
            </a:r>
          </a:p>
          <a:p>
            <a:r>
              <a:rPr lang="en-US" sz="3200" b="1" i="1" u="sng" dirty="0" smtClean="0">
                <a:solidFill>
                  <a:schemeClr val="bg1"/>
                </a:solidFill>
              </a:rPr>
              <a:t>Location</a:t>
            </a:r>
            <a:r>
              <a:rPr lang="en-US" sz="3200" b="1" i="1" dirty="0" smtClean="0">
                <a:solidFill>
                  <a:schemeClr val="bg1"/>
                </a:solidFill>
              </a:rPr>
              <a:t> :- </a:t>
            </a:r>
            <a:r>
              <a:rPr lang="en-US" sz="3200" dirty="0" smtClean="0">
                <a:solidFill>
                  <a:schemeClr val="bg1"/>
                </a:solidFill>
              </a:rPr>
              <a:t>Lines heart, blood vessels, lymphatic vessels, air sacs of lungs, glomerular                        (Bowman’s) capsule of kidneys, and inner surface of the tympanic membrane (eardrum); forms epithelial layer of serous membrane, such as the peritoneum.</a:t>
            </a:r>
          </a:p>
          <a:p>
            <a:r>
              <a:rPr lang="en-US" sz="3200" b="1" i="1" u="sng" dirty="0" smtClean="0">
                <a:solidFill>
                  <a:schemeClr val="bg1"/>
                </a:solidFill>
              </a:rPr>
              <a:t>Function</a:t>
            </a:r>
            <a:r>
              <a:rPr lang="en-US" sz="3200" b="1" i="1" dirty="0" smtClean="0">
                <a:solidFill>
                  <a:schemeClr val="bg1"/>
                </a:solidFill>
              </a:rPr>
              <a:t> :- </a:t>
            </a:r>
            <a:r>
              <a:rPr lang="en-US" sz="3200" dirty="0" smtClean="0">
                <a:solidFill>
                  <a:schemeClr val="bg1"/>
                </a:solidFill>
              </a:rPr>
              <a:t>Filtration, diffusion, osmosis, and secretion in serous membranes</a:t>
            </a:r>
            <a:r>
              <a:rPr lang="en-US" dirty="0" smtClean="0">
                <a:solidFill>
                  <a:schemeClr val="bg1"/>
                </a:solidFill>
              </a:rPr>
              <a:t>.</a:t>
            </a:r>
            <a:endParaRPr lang="en-US" b="1" i="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dissolv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t1"/>
          <p:cNvPicPr>
            <a:picLocks noChangeAspect="1" noChangeArrowheads="1"/>
          </p:cNvPicPr>
          <p:nvPr/>
        </p:nvPicPr>
        <p:blipFill>
          <a:blip r:embed="rId2"/>
          <a:srcRect/>
          <a:stretch>
            <a:fillRect/>
          </a:stretch>
        </p:blipFill>
        <p:spPr bwMode="auto">
          <a:xfrm>
            <a:off x="1" y="24474"/>
            <a:ext cx="9144000" cy="6833526"/>
          </a:xfrm>
          <a:prstGeom prst="rect">
            <a:avLst/>
          </a:prstGeom>
          <a:noFill/>
          <a:ln w="9525">
            <a:noFill/>
            <a:miter lim="800000"/>
            <a:headEnd/>
            <a:tailEnd/>
          </a:ln>
        </p:spPr>
      </p:pic>
      <p:sp>
        <p:nvSpPr>
          <p:cNvPr id="3" name="TextBox 2"/>
          <p:cNvSpPr txBox="1"/>
          <p:nvPr/>
        </p:nvSpPr>
        <p:spPr>
          <a:xfrm>
            <a:off x="304800" y="228600"/>
            <a:ext cx="5105400" cy="400110"/>
          </a:xfrm>
          <a:prstGeom prst="rect">
            <a:avLst/>
          </a:prstGeom>
          <a:noFill/>
        </p:spPr>
        <p:txBody>
          <a:bodyPr wrap="square" rtlCol="0">
            <a:spAutoFit/>
          </a:bodyPr>
          <a:lstStyle/>
          <a:p>
            <a:pPr algn="ctr"/>
            <a:r>
              <a:rPr lang="en-US" sz="2000" b="1" i="1" u="sng" dirty="0" smtClean="0">
                <a:solidFill>
                  <a:schemeClr val="bg1">
                    <a:lumMod val="95000"/>
                    <a:lumOff val="5000"/>
                  </a:schemeClr>
                </a:solidFill>
              </a:rPr>
              <a:t> SIMPLE  SQUAMOUS  EPITHELIEUM</a:t>
            </a:r>
            <a:endParaRPr lang="en-US" sz="2000" b="1" i="1" u="sng" dirty="0">
              <a:solidFill>
                <a:schemeClr val="bg1">
                  <a:lumMod val="95000"/>
                  <a:lumOff val="5000"/>
                </a:schemeClr>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plus(in)">
                                      <p:cBhvr>
                                        <p:cTn id="7" dur="2000"/>
                                        <p:tgtEl>
                                          <p:spTgt spid="37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95400" y="0"/>
            <a:ext cx="9144000" cy="523220"/>
          </a:xfrm>
          <a:prstGeom prst="rect">
            <a:avLst/>
          </a:prstGeom>
          <a:noFill/>
        </p:spPr>
        <p:txBody>
          <a:bodyPr wrap="square" rtlCol="0">
            <a:spAutoFit/>
          </a:bodyPr>
          <a:lstStyle/>
          <a:p>
            <a:r>
              <a:rPr lang="en-US" sz="2800" b="1" dirty="0" smtClean="0">
                <a:solidFill>
                  <a:srgbClr val="00B050"/>
                </a:solidFill>
              </a:rPr>
              <a:t>B. SIMPLE CUBOIDAL EPITHELIUM</a:t>
            </a:r>
            <a:endParaRPr lang="en-US" sz="2800" b="1" dirty="0">
              <a:solidFill>
                <a:srgbClr val="00B050"/>
              </a:solidFill>
            </a:endParaRPr>
          </a:p>
        </p:txBody>
      </p:sp>
      <p:sp>
        <p:nvSpPr>
          <p:cNvPr id="4" name="TextBox 3"/>
          <p:cNvSpPr txBox="1"/>
          <p:nvPr/>
        </p:nvSpPr>
        <p:spPr>
          <a:xfrm>
            <a:off x="228600" y="685800"/>
            <a:ext cx="8686800" cy="5509200"/>
          </a:xfrm>
          <a:prstGeom prst="rect">
            <a:avLst/>
          </a:prstGeom>
          <a:noFill/>
        </p:spPr>
        <p:txBody>
          <a:bodyPr wrap="square" rtlCol="0">
            <a:spAutoFit/>
          </a:bodyPr>
          <a:lstStyle/>
          <a:p>
            <a:r>
              <a:rPr lang="en-US" sz="3200" b="1" i="1" u="sng" dirty="0" smtClean="0">
                <a:solidFill>
                  <a:schemeClr val="bg1"/>
                </a:solidFill>
              </a:rPr>
              <a:t>Description</a:t>
            </a:r>
            <a:r>
              <a:rPr lang="en-US" sz="3200" b="1" i="1" dirty="0" smtClean="0">
                <a:solidFill>
                  <a:schemeClr val="bg1"/>
                </a:solidFill>
              </a:rPr>
              <a:t> </a:t>
            </a:r>
            <a:r>
              <a:rPr lang="en-US" sz="3200" dirty="0" smtClean="0">
                <a:solidFill>
                  <a:schemeClr val="bg1"/>
                </a:solidFill>
              </a:rPr>
              <a:t>:- Single layer of cube-shaped cells; centrally located nucleus.</a:t>
            </a:r>
          </a:p>
          <a:p>
            <a:r>
              <a:rPr lang="en-US" sz="3200" b="1" i="1" u="sng" dirty="0" smtClean="0">
                <a:solidFill>
                  <a:schemeClr val="bg1"/>
                </a:solidFill>
              </a:rPr>
              <a:t>Location</a:t>
            </a:r>
            <a:r>
              <a:rPr lang="en-US" sz="3200" dirty="0" smtClean="0">
                <a:solidFill>
                  <a:schemeClr val="bg1"/>
                </a:solidFill>
              </a:rPr>
              <a:t> :- Covers surface of ovary, lines anterior surface of capsule of the lens of the eye, forms the pigmented epithelium at the posterior surface of the eye, lines kidney tubules and smaller ducts of many glands, and makes up the secreting portion of some glands such as the thyroid gland and the ducts of some glands such as the pancreas.</a:t>
            </a:r>
          </a:p>
          <a:p>
            <a:r>
              <a:rPr lang="en-US" sz="3200" b="1" i="1" u="sng" dirty="0" smtClean="0">
                <a:solidFill>
                  <a:schemeClr val="bg1"/>
                </a:solidFill>
              </a:rPr>
              <a:t>Function </a:t>
            </a:r>
            <a:r>
              <a:rPr lang="en-US" sz="3200" dirty="0" smtClean="0">
                <a:solidFill>
                  <a:schemeClr val="bg1"/>
                </a:solidFill>
              </a:rPr>
              <a:t>:- Secretion and absorption.</a:t>
            </a:r>
            <a:endParaRPr lang="en-US" sz="32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T2"/>
          <p:cNvPicPr>
            <a:picLocks noChangeAspect="1" noChangeArrowheads="1"/>
          </p:cNvPicPr>
          <p:nvPr/>
        </p:nvPicPr>
        <p:blipFill>
          <a:blip r:embed="rId2"/>
          <a:srcRect/>
          <a:stretch>
            <a:fillRect/>
          </a:stretch>
        </p:blipFill>
        <p:spPr bwMode="auto">
          <a:xfrm>
            <a:off x="152400" y="762000"/>
            <a:ext cx="8763000" cy="6096000"/>
          </a:xfrm>
          <a:prstGeom prst="rect">
            <a:avLst/>
          </a:prstGeom>
          <a:noFill/>
          <a:ln w="9525">
            <a:noFill/>
            <a:miter lim="800000"/>
            <a:headEnd/>
            <a:tailEnd/>
          </a:ln>
        </p:spPr>
      </p:pic>
      <p:sp>
        <p:nvSpPr>
          <p:cNvPr id="3" name="Rectangle 2"/>
          <p:cNvSpPr/>
          <p:nvPr/>
        </p:nvSpPr>
        <p:spPr>
          <a:xfrm>
            <a:off x="152400" y="152400"/>
            <a:ext cx="8763000" cy="646331"/>
          </a:xfrm>
          <a:prstGeom prst="rect">
            <a:avLst/>
          </a:prstGeom>
          <a:solidFill>
            <a:schemeClr val="tx1"/>
          </a:solid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SIMPLE CUBOIDAL EPITHELIUM</a:t>
            </a:r>
            <a:endParaRPr lang="en-US" sz="3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plus(in)">
                                      <p:cBhvr>
                                        <p:cTn id="7" dur="2000"/>
                                        <p:tgtEl>
                                          <p:spTgt spid="38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152400"/>
            <a:ext cx="9144000" cy="523220"/>
          </a:xfrm>
          <a:prstGeom prst="rect">
            <a:avLst/>
          </a:prstGeom>
          <a:noFill/>
        </p:spPr>
        <p:txBody>
          <a:bodyPr wrap="square" rtlCol="0">
            <a:spAutoFit/>
          </a:bodyPr>
          <a:lstStyle/>
          <a:p>
            <a:pPr algn="just"/>
            <a:r>
              <a:rPr lang="en-US" sz="2800" b="1" dirty="0" smtClean="0">
                <a:solidFill>
                  <a:srgbClr val="00B050"/>
                </a:solidFill>
              </a:rPr>
              <a:t>C.NONCILIATED SIMPLE COLUMAR EPITHELIUM</a:t>
            </a:r>
            <a:endParaRPr lang="en-US" sz="2800" b="1" dirty="0">
              <a:solidFill>
                <a:srgbClr val="00B050"/>
              </a:solidFill>
            </a:endParaRPr>
          </a:p>
        </p:txBody>
      </p:sp>
      <p:sp>
        <p:nvSpPr>
          <p:cNvPr id="7" name="TextBox 6"/>
          <p:cNvSpPr txBox="1"/>
          <p:nvPr/>
        </p:nvSpPr>
        <p:spPr>
          <a:xfrm>
            <a:off x="0" y="1600200"/>
            <a:ext cx="9144000" cy="4031873"/>
          </a:xfrm>
          <a:prstGeom prst="rect">
            <a:avLst/>
          </a:prstGeom>
          <a:noFill/>
        </p:spPr>
        <p:txBody>
          <a:bodyPr wrap="square" rtlCol="0">
            <a:spAutoFit/>
          </a:bodyPr>
          <a:lstStyle/>
          <a:p>
            <a:r>
              <a:rPr lang="en-US" sz="3200" b="1" i="1" u="sng" dirty="0" smtClean="0">
                <a:solidFill>
                  <a:schemeClr val="bg1"/>
                </a:solidFill>
              </a:rPr>
              <a:t>Description</a:t>
            </a:r>
            <a:r>
              <a:rPr lang="en-US" sz="3200" dirty="0" smtClean="0">
                <a:solidFill>
                  <a:schemeClr val="bg1"/>
                </a:solidFill>
              </a:rPr>
              <a:t> :- Single layer of nonciliated column-like cells with nuclei near base of cells; contains goblet cells and cells with microvilli in some locations.</a:t>
            </a:r>
          </a:p>
          <a:p>
            <a:r>
              <a:rPr lang="en-US" sz="3200" b="1" i="1" u="sng" dirty="0" smtClean="0">
                <a:solidFill>
                  <a:schemeClr val="bg1"/>
                </a:solidFill>
              </a:rPr>
              <a:t>Location</a:t>
            </a:r>
            <a:r>
              <a:rPr lang="en-US" sz="3200" dirty="0" smtClean="0">
                <a:solidFill>
                  <a:schemeClr val="bg1"/>
                </a:solidFill>
              </a:rPr>
              <a:t> :- Lines the gastrointestinal tract(from the stomach to the anus), ducts of many glands, and gallbladder.</a:t>
            </a:r>
          </a:p>
          <a:p>
            <a:r>
              <a:rPr lang="en-US" sz="3200" b="1" i="1" u="sng" dirty="0" smtClean="0">
                <a:solidFill>
                  <a:schemeClr val="bg1"/>
                </a:solidFill>
              </a:rPr>
              <a:t>Function</a:t>
            </a:r>
            <a:r>
              <a:rPr lang="en-US" sz="3200" dirty="0" smtClean="0">
                <a:solidFill>
                  <a:schemeClr val="bg1"/>
                </a:solidFill>
              </a:rPr>
              <a:t> :- Secretion and absorption. </a:t>
            </a:r>
            <a:endParaRPr lang="en-US"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4"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to="" calcmode="lin" valueType="num">
                                      <p:cBhvr>
                                        <p:cTn id="14"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9938" name="Picture 2" descr="T3"/>
          <p:cNvPicPr>
            <a:picLocks noChangeAspect="1" noChangeArrowheads="1"/>
          </p:cNvPicPr>
          <p:nvPr/>
        </p:nvPicPr>
        <p:blipFill>
          <a:blip r:embed="rId2"/>
          <a:srcRect/>
          <a:stretch>
            <a:fillRect/>
          </a:stretch>
        </p:blipFill>
        <p:spPr bwMode="auto">
          <a:xfrm>
            <a:off x="0" y="990600"/>
            <a:ext cx="9144000" cy="5867400"/>
          </a:xfrm>
          <a:prstGeom prst="rect">
            <a:avLst/>
          </a:prstGeom>
          <a:noFill/>
          <a:ln w="9525">
            <a:noFill/>
            <a:miter lim="800000"/>
            <a:headEnd/>
            <a:tailEnd/>
          </a:ln>
        </p:spPr>
      </p:pic>
      <p:sp>
        <p:nvSpPr>
          <p:cNvPr id="3" name="Rectangle 2"/>
          <p:cNvSpPr/>
          <p:nvPr/>
        </p:nvSpPr>
        <p:spPr>
          <a:xfrm>
            <a:off x="1676400" y="0"/>
            <a:ext cx="5016117" cy="954107"/>
          </a:xfrm>
          <a:prstGeom prst="rect">
            <a:avLst/>
          </a:prstGeom>
          <a:solidFill>
            <a:schemeClr val="tx1"/>
          </a:solid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NONCILIATED SIMPLE </a:t>
            </a:r>
          </a:p>
          <a:p>
            <a:pPr algn="ctr"/>
            <a:r>
              <a:rPr lang="en-US" sz="2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COLUMNAR EPITHELIUM</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39938"/>
                                        </p:tgtEl>
                                        <p:attrNameLst>
                                          <p:attrName>style.visibility</p:attrName>
                                        </p:attrNameLst>
                                      </p:cBhvr>
                                      <p:to>
                                        <p:strVal val="visible"/>
                                      </p:to>
                                    </p:set>
                                    <p:animEffect transition="in" filter="plus(in)">
                                      <p:cBhvr>
                                        <p:cTn id="7" dur="2000"/>
                                        <p:tgtEl>
                                          <p:spTgt spid="39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52400"/>
            <a:ext cx="8991600" cy="523220"/>
          </a:xfrm>
          <a:prstGeom prst="rect">
            <a:avLst/>
          </a:prstGeom>
          <a:noFill/>
        </p:spPr>
        <p:txBody>
          <a:bodyPr wrap="square" rtlCol="0">
            <a:spAutoFit/>
          </a:bodyPr>
          <a:lstStyle/>
          <a:p>
            <a:r>
              <a:rPr lang="en-US" sz="2800" b="1" dirty="0" smtClean="0">
                <a:solidFill>
                  <a:srgbClr val="00B050"/>
                </a:solidFill>
              </a:rPr>
              <a:t>D. CILIATED SIMPLE COLUMNAR EPITHELIUM</a:t>
            </a:r>
            <a:endParaRPr lang="en-US" sz="2800" b="1" dirty="0">
              <a:solidFill>
                <a:srgbClr val="00B050"/>
              </a:solidFill>
            </a:endParaRPr>
          </a:p>
        </p:txBody>
      </p:sp>
      <p:sp>
        <p:nvSpPr>
          <p:cNvPr id="4" name="TextBox 3"/>
          <p:cNvSpPr txBox="1"/>
          <p:nvPr/>
        </p:nvSpPr>
        <p:spPr>
          <a:xfrm>
            <a:off x="0" y="762000"/>
            <a:ext cx="8991600" cy="4524315"/>
          </a:xfrm>
          <a:prstGeom prst="rect">
            <a:avLst/>
          </a:prstGeom>
          <a:noFill/>
        </p:spPr>
        <p:txBody>
          <a:bodyPr wrap="square" rtlCol="0">
            <a:spAutoFit/>
          </a:bodyPr>
          <a:lstStyle/>
          <a:p>
            <a:r>
              <a:rPr lang="en-US" sz="3200" b="1" i="1" u="sng" dirty="0" smtClean="0">
                <a:solidFill>
                  <a:schemeClr val="bg1"/>
                </a:solidFill>
              </a:rPr>
              <a:t>Description</a:t>
            </a:r>
            <a:r>
              <a:rPr lang="en-US" sz="3200" dirty="0" smtClean="0">
                <a:solidFill>
                  <a:schemeClr val="bg1"/>
                </a:solidFill>
              </a:rPr>
              <a:t> :- Single layer of ciliated column-like cells with nuclei near base; contains goblet cells in locations.</a:t>
            </a:r>
          </a:p>
          <a:p>
            <a:r>
              <a:rPr lang="en-US" sz="3200" b="1" i="1" u="sng" dirty="0" smtClean="0">
                <a:solidFill>
                  <a:schemeClr val="bg1"/>
                </a:solidFill>
              </a:rPr>
              <a:t>Location </a:t>
            </a:r>
            <a:r>
              <a:rPr lang="en-US" sz="3200" dirty="0" smtClean="0">
                <a:solidFill>
                  <a:schemeClr val="bg1"/>
                </a:solidFill>
              </a:rPr>
              <a:t>:- Lines a few portions of upper respiratory tract, uterine(fallopian) tubes, uterus, some paranasal sinuses, central canal of spinal cord, and ventricles of the brain.</a:t>
            </a:r>
          </a:p>
          <a:p>
            <a:r>
              <a:rPr lang="en-US" sz="3200" b="1" i="1" u="sng" dirty="0" smtClean="0">
                <a:solidFill>
                  <a:schemeClr val="bg1"/>
                </a:solidFill>
              </a:rPr>
              <a:t>Function</a:t>
            </a:r>
            <a:r>
              <a:rPr lang="en-US" sz="3200" dirty="0" smtClean="0">
                <a:solidFill>
                  <a:schemeClr val="bg1"/>
                </a:solidFill>
              </a:rPr>
              <a:t> :- Moves mucus and other substances by ciliary action</a:t>
            </a:r>
            <a:r>
              <a:rPr lang="en-US" dirty="0" smtClean="0">
                <a:solidFill>
                  <a:schemeClr val="bg1"/>
                </a:solidFill>
              </a:rPr>
              <a:t>.</a:t>
            </a:r>
            <a:endParaRPr lang="en-US"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to="" calcmode="lin" valueType="num">
                                      <p:cBhvr>
                                        <p:cTn id="12"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4" name="TextBox 3"/>
          <p:cNvSpPr txBox="1"/>
          <p:nvPr/>
        </p:nvSpPr>
        <p:spPr>
          <a:xfrm>
            <a:off x="457200" y="304800"/>
            <a:ext cx="8915400" cy="461665"/>
          </a:xfrm>
          <a:prstGeom prst="rect">
            <a:avLst/>
          </a:prstGeom>
          <a:noFill/>
        </p:spPr>
        <p:txBody>
          <a:bodyPr wrap="square" rtlCol="0">
            <a:spAutoFit/>
          </a:bodyPr>
          <a:lstStyle/>
          <a:p>
            <a:r>
              <a:rPr lang="en-US" sz="2400" b="1" dirty="0" smtClean="0">
                <a:solidFill>
                  <a:schemeClr val="bg1"/>
                </a:solidFill>
              </a:rPr>
              <a:t>CILIATED SIMPLE COLUMNAR EPITHELIUM</a:t>
            </a:r>
            <a:endParaRPr lang="en-US" sz="24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plus(in)">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523220"/>
          </a:xfrm>
          <a:prstGeom prst="rect">
            <a:avLst/>
          </a:prstGeom>
          <a:noFill/>
        </p:spPr>
        <p:txBody>
          <a:bodyPr wrap="square" rtlCol="0">
            <a:spAutoFit/>
          </a:bodyPr>
          <a:lstStyle/>
          <a:p>
            <a:r>
              <a:rPr lang="en-US" sz="2800" b="1" dirty="0" smtClean="0">
                <a:solidFill>
                  <a:srgbClr val="00B050"/>
                </a:solidFill>
              </a:rPr>
              <a:t>E. PSEUDOSTRATIFIED COLUMNAR EPITHELIUM</a:t>
            </a:r>
            <a:endParaRPr lang="en-US" sz="2800" b="1" dirty="0">
              <a:solidFill>
                <a:srgbClr val="00B050"/>
              </a:solidFill>
            </a:endParaRPr>
          </a:p>
        </p:txBody>
      </p:sp>
      <p:sp>
        <p:nvSpPr>
          <p:cNvPr id="4" name="TextBox 3"/>
          <p:cNvSpPr txBox="1"/>
          <p:nvPr/>
        </p:nvSpPr>
        <p:spPr>
          <a:xfrm>
            <a:off x="0" y="533400"/>
            <a:ext cx="8991600" cy="5509200"/>
          </a:xfrm>
          <a:prstGeom prst="rect">
            <a:avLst/>
          </a:prstGeom>
          <a:noFill/>
        </p:spPr>
        <p:txBody>
          <a:bodyPr wrap="square" rtlCol="0">
            <a:spAutoFit/>
          </a:bodyPr>
          <a:lstStyle/>
          <a:p>
            <a:r>
              <a:rPr lang="en-US" sz="3200" b="1" i="1" u="sng" dirty="0" smtClean="0">
                <a:solidFill>
                  <a:schemeClr val="bg1"/>
                </a:solidFill>
              </a:rPr>
              <a:t>Description :- </a:t>
            </a:r>
            <a:r>
              <a:rPr lang="en-US" sz="3200" dirty="0" smtClean="0">
                <a:solidFill>
                  <a:schemeClr val="bg1"/>
                </a:solidFill>
              </a:rPr>
              <a:t>Not a true stratified tissue; nuclei of cells are of different levels; all cells are attached to basement membrane, but not all reach the apical surface.</a:t>
            </a:r>
          </a:p>
          <a:p>
            <a:r>
              <a:rPr lang="en-US" sz="3200" b="1" i="1" u="sng" dirty="0" smtClean="0">
                <a:solidFill>
                  <a:schemeClr val="bg1"/>
                </a:solidFill>
              </a:rPr>
              <a:t>Location :- </a:t>
            </a:r>
            <a:r>
              <a:rPr lang="en-US" sz="3200" dirty="0" smtClean="0">
                <a:solidFill>
                  <a:schemeClr val="bg1"/>
                </a:solidFill>
              </a:rPr>
              <a:t>Pseudo stratified ciliated columnar epithelium lines the airway of most of the upper respiratory tract; pseudo stratified nonciliated columnar epithelium lines large duct of many glands, epididymis, and part of male urethra.</a:t>
            </a:r>
          </a:p>
          <a:p>
            <a:r>
              <a:rPr lang="en-US" sz="3200" b="1" i="1" u="sng" dirty="0" smtClean="0">
                <a:solidFill>
                  <a:schemeClr val="bg1"/>
                </a:solidFill>
              </a:rPr>
              <a:t>Function :-</a:t>
            </a:r>
            <a:r>
              <a:rPr lang="en-US" sz="3200" dirty="0" smtClean="0">
                <a:solidFill>
                  <a:schemeClr val="bg1"/>
                </a:solidFill>
              </a:rPr>
              <a:t> Secretion and movement of mucus by ciliary action</a:t>
            </a:r>
            <a:r>
              <a:rPr lang="en-US" dirty="0" smtClean="0">
                <a:solidFill>
                  <a:schemeClr val="bg1"/>
                </a:solidFill>
              </a:rPr>
              <a:t>. </a:t>
            </a:r>
            <a:endParaRPr lang="en-US"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1" y="609600"/>
            <a:ext cx="9143999" cy="6248400"/>
          </a:xfrm>
          <a:prstGeom prst="rect">
            <a:avLst/>
          </a:prstGeom>
          <a:noFill/>
          <a:ln w="9525">
            <a:noFill/>
            <a:miter lim="800000"/>
            <a:headEnd/>
            <a:tailEnd/>
          </a:ln>
          <a:effectLst/>
        </p:spPr>
      </p:pic>
      <p:sp>
        <p:nvSpPr>
          <p:cNvPr id="3" name="TextBox 2"/>
          <p:cNvSpPr txBox="1"/>
          <p:nvPr/>
        </p:nvSpPr>
        <p:spPr>
          <a:xfrm>
            <a:off x="0" y="152400"/>
            <a:ext cx="8458200" cy="461665"/>
          </a:xfrm>
          <a:prstGeom prst="rect">
            <a:avLst/>
          </a:prstGeom>
          <a:noFill/>
        </p:spPr>
        <p:txBody>
          <a:bodyPr wrap="square" rtlCol="0">
            <a:spAutoFit/>
          </a:bodyPr>
          <a:lstStyle/>
          <a:p>
            <a:r>
              <a:rPr lang="en-US" sz="2400" b="1" dirty="0" smtClean="0">
                <a:solidFill>
                  <a:schemeClr val="bg1"/>
                </a:solidFill>
              </a:rPr>
              <a:t>PSEUDOSTRATIFIED COLUMNAR EPITHELIUM</a:t>
            </a:r>
            <a:endParaRPr lang="en-US" sz="24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plus(in)">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14400"/>
            <a:ext cx="8991600" cy="5201424"/>
          </a:xfrm>
          <a:prstGeom prst="rect">
            <a:avLst/>
          </a:prstGeom>
          <a:noFill/>
        </p:spPr>
        <p:txBody>
          <a:bodyPr wrap="square" rtlCol="0">
            <a:spAutoFit/>
          </a:bodyPr>
          <a:lstStyle/>
          <a:p>
            <a:r>
              <a:rPr lang="en-US" sz="3600" b="1" i="1" u="sng" dirty="0" smtClean="0">
                <a:solidFill>
                  <a:schemeClr val="bg1"/>
                </a:solidFill>
              </a:rPr>
              <a:t>Description</a:t>
            </a:r>
            <a:r>
              <a:rPr lang="en-US" sz="2800" b="1" i="1" u="sng" dirty="0" smtClean="0">
                <a:solidFill>
                  <a:schemeClr val="bg1"/>
                </a:solidFill>
              </a:rPr>
              <a:t> </a:t>
            </a:r>
            <a:r>
              <a:rPr lang="en-US" sz="2800" dirty="0" smtClean="0">
                <a:solidFill>
                  <a:schemeClr val="bg1"/>
                </a:solidFill>
              </a:rPr>
              <a:t>:- Several layers of cells; cuboidal to columnar shape in deep layers; squamous cells form the apical layer and several layers deep to it; cells from the basal layer replace surface cells as they are lost.</a:t>
            </a:r>
          </a:p>
          <a:p>
            <a:r>
              <a:rPr lang="en-US" sz="3600" b="1" i="1" u="sng" dirty="0" smtClean="0">
                <a:solidFill>
                  <a:schemeClr val="bg1"/>
                </a:solidFill>
              </a:rPr>
              <a:t>Location</a:t>
            </a:r>
            <a:r>
              <a:rPr lang="en-US" sz="2800" b="1" i="1" u="sng" dirty="0" smtClean="0">
                <a:solidFill>
                  <a:schemeClr val="bg1"/>
                </a:solidFill>
              </a:rPr>
              <a:t> </a:t>
            </a:r>
            <a:r>
              <a:rPr lang="en-US" sz="2800" dirty="0" smtClean="0">
                <a:solidFill>
                  <a:schemeClr val="bg1"/>
                </a:solidFill>
              </a:rPr>
              <a:t>:- Keratinized variety forms superficial layer of skin; nonkeratinized variety lines wet surface, such as lining of the mouth, esophagus, part of epiglottis, part of pharynx, and vagina,and covers the tongue.</a:t>
            </a:r>
          </a:p>
          <a:p>
            <a:r>
              <a:rPr lang="en-US" sz="2800" dirty="0" smtClean="0">
                <a:solidFill>
                  <a:schemeClr val="bg1"/>
                </a:solidFill>
              </a:rPr>
              <a:t> </a:t>
            </a:r>
            <a:r>
              <a:rPr lang="en-US" sz="3600" b="1" i="1" u="sng" dirty="0" smtClean="0">
                <a:solidFill>
                  <a:schemeClr val="bg1"/>
                </a:solidFill>
              </a:rPr>
              <a:t>Function</a:t>
            </a:r>
            <a:r>
              <a:rPr lang="en-US" sz="2800" b="1" i="1" u="sng" dirty="0" smtClean="0">
                <a:solidFill>
                  <a:schemeClr val="bg1"/>
                </a:solidFill>
              </a:rPr>
              <a:t> </a:t>
            </a:r>
            <a:r>
              <a:rPr lang="en-US" sz="2800" dirty="0" smtClean="0">
                <a:solidFill>
                  <a:schemeClr val="bg1"/>
                </a:solidFill>
              </a:rPr>
              <a:t>:- Protection</a:t>
            </a:r>
          </a:p>
          <a:p>
            <a:endParaRPr lang="en-US" sz="2800" b="1" i="1" u="sng" dirty="0">
              <a:solidFill>
                <a:schemeClr val="bg1"/>
              </a:solidFill>
            </a:endParaRPr>
          </a:p>
        </p:txBody>
      </p:sp>
      <p:sp>
        <p:nvSpPr>
          <p:cNvPr id="3" name="TextBox 2"/>
          <p:cNvSpPr txBox="1"/>
          <p:nvPr/>
        </p:nvSpPr>
        <p:spPr>
          <a:xfrm>
            <a:off x="0" y="0"/>
            <a:ext cx="8839200" cy="523220"/>
          </a:xfrm>
          <a:prstGeom prst="rect">
            <a:avLst/>
          </a:prstGeom>
          <a:noFill/>
        </p:spPr>
        <p:txBody>
          <a:bodyPr wrap="square" rtlCol="0">
            <a:spAutoFit/>
          </a:bodyPr>
          <a:lstStyle/>
          <a:p>
            <a:r>
              <a:rPr lang="en-US" sz="2800" b="1" dirty="0" smtClean="0">
                <a:solidFill>
                  <a:srgbClr val="00B050"/>
                </a:solidFill>
              </a:rPr>
              <a:t>F. STRATIFIED SQUAMOUS  EPITHELIUM </a:t>
            </a:r>
            <a:endParaRPr lang="en-US" sz="2800" b="1" dirty="0">
              <a:solidFill>
                <a:srgbClr val="00B05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to="" calcmode="lin" valueType="num">
                                      <p:cBhvr>
                                        <p:cTn id="15"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0"/>
            <a:ext cx="9144000" cy="6857999"/>
          </a:xfrm>
          <a:prstGeom prst="rect">
            <a:avLst/>
          </a:prstGeom>
          <a:noFill/>
          <a:ln w="9525">
            <a:noFill/>
            <a:miter lim="800000"/>
            <a:headEnd/>
            <a:tailEnd/>
          </a:ln>
          <a:effectLst/>
        </p:spPr>
      </p:pic>
      <p:sp>
        <p:nvSpPr>
          <p:cNvPr id="3" name="TextBox 2"/>
          <p:cNvSpPr txBox="1"/>
          <p:nvPr/>
        </p:nvSpPr>
        <p:spPr>
          <a:xfrm>
            <a:off x="685800" y="0"/>
            <a:ext cx="8458200" cy="523220"/>
          </a:xfrm>
          <a:prstGeom prst="rect">
            <a:avLst/>
          </a:prstGeom>
          <a:noFill/>
        </p:spPr>
        <p:txBody>
          <a:bodyPr wrap="square" rtlCol="0">
            <a:spAutoFit/>
          </a:bodyPr>
          <a:lstStyle/>
          <a:p>
            <a:r>
              <a:rPr lang="en-US" sz="2800" b="1" dirty="0" smtClean="0">
                <a:solidFill>
                  <a:schemeClr val="bg1"/>
                </a:solidFill>
              </a:rPr>
              <a:t>Stratified squamous epithelium</a:t>
            </a:r>
            <a:r>
              <a:rPr lang="en-US" sz="2800" dirty="0" smtClean="0">
                <a:solidFill>
                  <a:schemeClr val="bg1"/>
                </a:solidFill>
              </a:rPr>
              <a:t> </a:t>
            </a:r>
            <a:endParaRPr 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800" decel="100000"/>
                                        <p:tgtEl>
                                          <p:spTgt spid="3074"/>
                                        </p:tgtEl>
                                      </p:cBhvr>
                                    </p:animEffect>
                                    <p:anim calcmode="lin" valueType="num">
                                      <p:cBhvr>
                                        <p:cTn id="8" dur="800" decel="100000" fill="hold"/>
                                        <p:tgtEl>
                                          <p:spTgt spid="3074"/>
                                        </p:tgtEl>
                                        <p:attrNameLst>
                                          <p:attrName>style.rotation</p:attrName>
                                        </p:attrNameLst>
                                      </p:cBhvr>
                                      <p:tavLst>
                                        <p:tav tm="0">
                                          <p:val>
                                            <p:fltVal val="-90"/>
                                          </p:val>
                                        </p:tav>
                                        <p:tav tm="100000">
                                          <p:val>
                                            <p:fltVal val="0"/>
                                          </p:val>
                                        </p:tav>
                                      </p:tavLst>
                                    </p:anim>
                                    <p:anim calcmode="lin" valueType="num">
                                      <p:cBhvr>
                                        <p:cTn id="9" dur="800" decel="100000" fill="hold"/>
                                        <p:tgtEl>
                                          <p:spTgt spid="3074"/>
                                        </p:tgtEl>
                                        <p:attrNameLst>
                                          <p:attrName>ppt_x</p:attrName>
                                        </p:attrNameLst>
                                      </p:cBhvr>
                                      <p:tavLst>
                                        <p:tav tm="0">
                                          <p:val>
                                            <p:strVal val="#ppt_x+0.4"/>
                                          </p:val>
                                        </p:tav>
                                        <p:tav tm="100000">
                                          <p:val>
                                            <p:strVal val="#ppt_x-0.05"/>
                                          </p:val>
                                        </p:tav>
                                      </p:tavLst>
                                    </p:anim>
                                    <p:anim calcmode="lin" valueType="num">
                                      <p:cBhvr>
                                        <p:cTn id="10" dur="800" decel="100000" fill="hold"/>
                                        <p:tgtEl>
                                          <p:spTgt spid="307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07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07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23220"/>
          </a:xfrm>
          <a:prstGeom prst="rect">
            <a:avLst/>
          </a:prstGeom>
          <a:noFill/>
        </p:spPr>
        <p:txBody>
          <a:bodyPr wrap="square" rtlCol="0">
            <a:spAutoFit/>
          </a:bodyPr>
          <a:lstStyle/>
          <a:p>
            <a:r>
              <a:rPr lang="en-US" sz="2800" b="1" dirty="0" smtClean="0">
                <a:solidFill>
                  <a:srgbClr val="00B050"/>
                </a:solidFill>
              </a:rPr>
              <a:t>G.  STRATIFIED CUBOIDAL EPITHELIUM</a:t>
            </a:r>
            <a:endParaRPr lang="en-US" sz="2800" b="1" dirty="0">
              <a:solidFill>
                <a:srgbClr val="00B050"/>
              </a:solidFill>
            </a:endParaRPr>
          </a:p>
        </p:txBody>
      </p:sp>
      <p:sp>
        <p:nvSpPr>
          <p:cNvPr id="3" name="TextBox 2"/>
          <p:cNvSpPr txBox="1"/>
          <p:nvPr/>
        </p:nvSpPr>
        <p:spPr>
          <a:xfrm>
            <a:off x="0" y="762000"/>
            <a:ext cx="9144000" cy="3908762"/>
          </a:xfrm>
          <a:prstGeom prst="rect">
            <a:avLst/>
          </a:prstGeom>
          <a:noFill/>
        </p:spPr>
        <p:txBody>
          <a:bodyPr wrap="square" rtlCol="0">
            <a:spAutoFit/>
          </a:bodyPr>
          <a:lstStyle/>
          <a:p>
            <a:r>
              <a:rPr lang="en-US" sz="3600" b="1" i="1" u="sng" dirty="0" smtClean="0">
                <a:solidFill>
                  <a:schemeClr val="bg1"/>
                </a:solidFill>
              </a:rPr>
              <a:t>Description </a:t>
            </a:r>
            <a:r>
              <a:rPr lang="en-US" dirty="0" smtClean="0">
                <a:solidFill>
                  <a:schemeClr val="bg1"/>
                </a:solidFill>
              </a:rPr>
              <a:t>:- </a:t>
            </a:r>
            <a:r>
              <a:rPr lang="en-US" sz="2800" dirty="0" smtClean="0">
                <a:solidFill>
                  <a:schemeClr val="bg1"/>
                </a:solidFill>
              </a:rPr>
              <a:t>Two or more layers of cells in which the cells in the apical layer are cube-shaped</a:t>
            </a:r>
            <a:r>
              <a:rPr lang="en-US" sz="2800" b="1" dirty="0" smtClean="0">
                <a:solidFill>
                  <a:schemeClr val="bg1"/>
                </a:solidFill>
              </a:rPr>
              <a:t>.</a:t>
            </a:r>
          </a:p>
          <a:p>
            <a:endParaRPr lang="en-US" sz="2800" b="1" dirty="0" smtClean="0">
              <a:solidFill>
                <a:schemeClr val="bg1"/>
              </a:solidFill>
            </a:endParaRPr>
          </a:p>
          <a:p>
            <a:r>
              <a:rPr lang="en-US" sz="3600" b="1" i="1" u="sng" dirty="0" smtClean="0">
                <a:solidFill>
                  <a:schemeClr val="bg1"/>
                </a:solidFill>
              </a:rPr>
              <a:t>Location </a:t>
            </a:r>
            <a:r>
              <a:rPr lang="en-US" dirty="0" smtClean="0">
                <a:solidFill>
                  <a:schemeClr val="bg1"/>
                </a:solidFill>
              </a:rPr>
              <a:t>:- </a:t>
            </a:r>
            <a:r>
              <a:rPr lang="en-US" sz="2800" dirty="0" smtClean="0">
                <a:solidFill>
                  <a:schemeClr val="bg1"/>
                </a:solidFill>
              </a:rPr>
              <a:t>Ducts of adult sweat glands and esophageal glands and parts of male urethra</a:t>
            </a:r>
            <a:r>
              <a:rPr lang="en-US" sz="2800" b="1" dirty="0" smtClean="0">
                <a:solidFill>
                  <a:schemeClr val="bg1"/>
                </a:solidFill>
              </a:rPr>
              <a:t>.</a:t>
            </a:r>
          </a:p>
          <a:p>
            <a:endParaRPr lang="en-US" sz="2800" b="1" dirty="0" smtClean="0">
              <a:solidFill>
                <a:schemeClr val="bg1"/>
              </a:solidFill>
            </a:endParaRPr>
          </a:p>
          <a:p>
            <a:r>
              <a:rPr lang="en-US" sz="3600" b="1" i="1" u="sng" dirty="0" smtClean="0">
                <a:solidFill>
                  <a:schemeClr val="bg1"/>
                </a:solidFill>
              </a:rPr>
              <a:t>Function</a:t>
            </a:r>
            <a:r>
              <a:rPr lang="en-US" dirty="0" smtClean="0">
                <a:solidFill>
                  <a:schemeClr val="bg1"/>
                </a:solidFill>
              </a:rPr>
              <a:t> :- </a:t>
            </a:r>
            <a:r>
              <a:rPr lang="en-US" sz="2800" dirty="0" smtClean="0">
                <a:solidFill>
                  <a:schemeClr val="bg1"/>
                </a:solidFill>
              </a:rPr>
              <a:t>Protection and limited secretion and absorption</a:t>
            </a:r>
            <a:r>
              <a:rPr lang="en-US" dirty="0" smtClean="0">
                <a:solidFill>
                  <a:schemeClr val="bg1"/>
                </a:solidFill>
              </a:rPr>
              <a:t>.</a:t>
            </a:r>
            <a:endParaRPr lang="en-US"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to="" calcmode="lin" valueType="num">
                                      <p:cBhvr>
                                        <p:cTn id="15"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4" name="TextBox 3"/>
          <p:cNvSpPr txBox="1"/>
          <p:nvPr/>
        </p:nvSpPr>
        <p:spPr>
          <a:xfrm>
            <a:off x="2209800" y="0"/>
            <a:ext cx="7543800" cy="584775"/>
          </a:xfrm>
          <a:prstGeom prst="rect">
            <a:avLst/>
          </a:prstGeom>
          <a:noFill/>
        </p:spPr>
        <p:txBody>
          <a:bodyPr wrap="square" rtlCol="0">
            <a:spAutoFit/>
          </a:bodyPr>
          <a:lstStyle/>
          <a:p>
            <a:r>
              <a:rPr lang="en-US" sz="3200" b="1" dirty="0" smtClean="0">
                <a:solidFill>
                  <a:schemeClr val="bg1"/>
                </a:solidFill>
              </a:rPr>
              <a:t>Stratified cuboidal epithelium</a:t>
            </a:r>
            <a:endParaRPr lang="en-US" sz="3200" b="1" dirty="0">
              <a:solidFill>
                <a:schemeClr val="bg1"/>
              </a:solidFill>
            </a:endParaRPr>
          </a:p>
        </p:txBody>
      </p:sp>
      <p:sp>
        <p:nvSpPr>
          <p:cNvPr id="6" name="TextBox 5"/>
          <p:cNvSpPr txBox="1"/>
          <p:nvPr/>
        </p:nvSpPr>
        <p:spPr>
          <a:xfrm>
            <a:off x="7924800" y="2590800"/>
            <a:ext cx="1219200" cy="2308324"/>
          </a:xfrm>
          <a:prstGeom prst="rect">
            <a:avLst/>
          </a:prstGeom>
          <a:noFill/>
        </p:spPr>
        <p:txBody>
          <a:bodyPr wrap="square" rtlCol="0">
            <a:spAutoFit/>
          </a:bodyPr>
          <a:lstStyle/>
          <a:p>
            <a:r>
              <a:rPr lang="en-US" sz="1600" dirty="0" smtClean="0">
                <a:solidFill>
                  <a:schemeClr val="bg1"/>
                </a:solidFill>
              </a:rPr>
              <a:t> Apical        surface</a:t>
            </a:r>
          </a:p>
          <a:p>
            <a:endParaRPr lang="en-US" sz="1600" dirty="0" smtClean="0">
              <a:solidFill>
                <a:schemeClr val="bg1"/>
              </a:solidFill>
            </a:endParaRPr>
          </a:p>
          <a:p>
            <a:r>
              <a:rPr lang="en-US" sz="1600" dirty="0" smtClean="0">
                <a:solidFill>
                  <a:schemeClr val="bg1"/>
                </a:solidFill>
              </a:rPr>
              <a:t>   Basement membrane</a:t>
            </a:r>
          </a:p>
          <a:p>
            <a:endParaRPr lang="en-US" sz="1600" dirty="0" smtClean="0">
              <a:solidFill>
                <a:schemeClr val="bg1"/>
              </a:solidFill>
            </a:endParaRPr>
          </a:p>
          <a:p>
            <a:r>
              <a:rPr lang="en-US" sz="1600" dirty="0" smtClean="0">
                <a:solidFill>
                  <a:schemeClr val="bg1"/>
                </a:solidFill>
              </a:rPr>
              <a:t>    Connective </a:t>
            </a:r>
          </a:p>
          <a:p>
            <a:r>
              <a:rPr lang="en-US" sz="1600" dirty="0" smtClean="0">
                <a:solidFill>
                  <a:schemeClr val="bg1"/>
                </a:solidFill>
              </a:rPr>
              <a:t>tissue</a:t>
            </a:r>
            <a:endParaRPr lang="en-US" sz="16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800" decel="100000"/>
                                        <p:tgtEl>
                                          <p:spTgt spid="4098"/>
                                        </p:tgtEl>
                                      </p:cBhvr>
                                    </p:animEffect>
                                    <p:anim calcmode="lin" valueType="num">
                                      <p:cBhvr>
                                        <p:cTn id="8" dur="800" decel="100000" fill="hold"/>
                                        <p:tgtEl>
                                          <p:spTgt spid="4098"/>
                                        </p:tgtEl>
                                        <p:attrNameLst>
                                          <p:attrName>style.rotation</p:attrName>
                                        </p:attrNameLst>
                                      </p:cBhvr>
                                      <p:tavLst>
                                        <p:tav tm="0">
                                          <p:val>
                                            <p:fltVal val="-90"/>
                                          </p:val>
                                        </p:tav>
                                        <p:tav tm="100000">
                                          <p:val>
                                            <p:fltVal val="0"/>
                                          </p:val>
                                        </p:tav>
                                      </p:tavLst>
                                    </p:anim>
                                    <p:anim calcmode="lin" valueType="num">
                                      <p:cBhvr>
                                        <p:cTn id="9" dur="800" decel="100000" fill="hold"/>
                                        <p:tgtEl>
                                          <p:spTgt spid="4098"/>
                                        </p:tgtEl>
                                        <p:attrNameLst>
                                          <p:attrName>ppt_x</p:attrName>
                                        </p:attrNameLst>
                                      </p:cBhvr>
                                      <p:tavLst>
                                        <p:tav tm="0">
                                          <p:val>
                                            <p:strVal val="#ppt_x+0.4"/>
                                          </p:val>
                                        </p:tav>
                                        <p:tav tm="100000">
                                          <p:val>
                                            <p:strVal val="#ppt_x-0.05"/>
                                          </p:val>
                                        </p:tav>
                                      </p:tavLst>
                                    </p:anim>
                                    <p:anim calcmode="lin" valueType="num">
                                      <p:cBhvr>
                                        <p:cTn id="10" dur="800" decel="100000" fill="hold"/>
                                        <p:tgtEl>
                                          <p:spTgt spid="409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09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09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28600"/>
            <a:ext cx="9144000" cy="523220"/>
          </a:xfrm>
          <a:prstGeom prst="rect">
            <a:avLst/>
          </a:prstGeom>
          <a:noFill/>
        </p:spPr>
        <p:txBody>
          <a:bodyPr wrap="square" rtlCol="0">
            <a:spAutoFit/>
          </a:bodyPr>
          <a:lstStyle/>
          <a:p>
            <a:r>
              <a:rPr lang="en-US" sz="2800" b="1" dirty="0" smtClean="0">
                <a:solidFill>
                  <a:srgbClr val="00B050"/>
                </a:solidFill>
              </a:rPr>
              <a:t>H. STRATIFIED COLUMNAR EPITHELIUM</a:t>
            </a:r>
            <a:endParaRPr lang="en-US" sz="2800" b="1" dirty="0">
              <a:solidFill>
                <a:srgbClr val="00B050"/>
              </a:solidFill>
            </a:endParaRPr>
          </a:p>
        </p:txBody>
      </p:sp>
      <p:sp>
        <p:nvSpPr>
          <p:cNvPr id="4" name="TextBox 3"/>
          <p:cNvSpPr txBox="1"/>
          <p:nvPr/>
        </p:nvSpPr>
        <p:spPr>
          <a:xfrm>
            <a:off x="0" y="1143000"/>
            <a:ext cx="9144000" cy="3477875"/>
          </a:xfrm>
          <a:prstGeom prst="rect">
            <a:avLst/>
          </a:prstGeom>
          <a:noFill/>
        </p:spPr>
        <p:txBody>
          <a:bodyPr wrap="square" rtlCol="0">
            <a:spAutoFit/>
          </a:bodyPr>
          <a:lstStyle/>
          <a:p>
            <a:r>
              <a:rPr lang="en-US" sz="3600" b="1" i="1" u="sng" dirty="0" smtClean="0">
                <a:solidFill>
                  <a:schemeClr val="bg1"/>
                </a:solidFill>
              </a:rPr>
              <a:t>Description</a:t>
            </a:r>
            <a:r>
              <a:rPr lang="en-US" sz="2800" dirty="0" smtClean="0">
                <a:solidFill>
                  <a:schemeClr val="bg1"/>
                </a:solidFill>
              </a:rPr>
              <a:t> :- Several layers of irregularly shaped cells; only the apical layer has columnar cells.</a:t>
            </a:r>
          </a:p>
          <a:p>
            <a:endParaRPr lang="en-US" sz="2800" dirty="0" smtClean="0">
              <a:solidFill>
                <a:schemeClr val="bg1"/>
              </a:solidFill>
            </a:endParaRPr>
          </a:p>
          <a:p>
            <a:r>
              <a:rPr lang="en-US" sz="3600" b="1" i="1" u="sng" dirty="0" smtClean="0">
                <a:solidFill>
                  <a:schemeClr val="bg1"/>
                </a:solidFill>
              </a:rPr>
              <a:t>Location</a:t>
            </a:r>
            <a:r>
              <a:rPr lang="en-US" sz="2800" dirty="0" smtClean="0">
                <a:solidFill>
                  <a:schemeClr val="bg1"/>
                </a:solidFill>
              </a:rPr>
              <a:t> :- Lines part of urethra, large excretory ducts of some glands, such as esophageal glands.</a:t>
            </a:r>
          </a:p>
          <a:p>
            <a:endParaRPr lang="en-US" sz="2800" dirty="0" smtClean="0">
              <a:solidFill>
                <a:schemeClr val="bg1"/>
              </a:solidFill>
            </a:endParaRPr>
          </a:p>
          <a:p>
            <a:r>
              <a:rPr lang="en-US" sz="3600" b="1" i="1" u="sng" dirty="0" smtClean="0">
                <a:solidFill>
                  <a:schemeClr val="bg1"/>
                </a:solidFill>
              </a:rPr>
              <a:t>Function</a:t>
            </a:r>
            <a:r>
              <a:rPr lang="en-US" sz="2800" dirty="0" smtClean="0">
                <a:solidFill>
                  <a:schemeClr val="bg1"/>
                </a:solidFill>
              </a:rPr>
              <a:t> :- Protection and secretion.  </a:t>
            </a:r>
            <a:endParaRPr lang="en-US" sz="28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to="" calcmode="lin" valueType="num">
                                      <p:cBhvr>
                                        <p:cTn id="15"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0" y="375920"/>
            <a:ext cx="8839200" cy="6482080"/>
          </a:xfrm>
          <a:prstGeom prst="rect">
            <a:avLst/>
          </a:prstGeom>
          <a:noFill/>
          <a:ln w="9525">
            <a:noFill/>
            <a:miter lim="800000"/>
            <a:headEnd/>
            <a:tailEnd/>
          </a:ln>
          <a:effectLst/>
        </p:spPr>
      </p:pic>
      <p:sp>
        <p:nvSpPr>
          <p:cNvPr id="4" name="TextBox 3"/>
          <p:cNvSpPr txBox="1"/>
          <p:nvPr/>
        </p:nvSpPr>
        <p:spPr>
          <a:xfrm>
            <a:off x="1600200" y="0"/>
            <a:ext cx="7543800" cy="584775"/>
          </a:xfrm>
          <a:prstGeom prst="rect">
            <a:avLst/>
          </a:prstGeom>
          <a:noFill/>
        </p:spPr>
        <p:txBody>
          <a:bodyPr wrap="square" rtlCol="0">
            <a:spAutoFit/>
          </a:bodyPr>
          <a:lstStyle/>
          <a:p>
            <a:r>
              <a:rPr lang="en-US" sz="3200" b="1" dirty="0" smtClean="0">
                <a:solidFill>
                  <a:schemeClr val="bg1"/>
                </a:solidFill>
              </a:rPr>
              <a:t>Stratified columnar epithelium</a:t>
            </a:r>
            <a:endParaRPr lang="en-US" sz="32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800" decel="100000"/>
                                        <p:tgtEl>
                                          <p:spTgt spid="5122"/>
                                        </p:tgtEl>
                                      </p:cBhvr>
                                    </p:animEffect>
                                    <p:anim calcmode="lin" valueType="num">
                                      <p:cBhvr>
                                        <p:cTn id="8" dur="800" decel="100000" fill="hold"/>
                                        <p:tgtEl>
                                          <p:spTgt spid="5122"/>
                                        </p:tgtEl>
                                        <p:attrNameLst>
                                          <p:attrName>style.rotation</p:attrName>
                                        </p:attrNameLst>
                                      </p:cBhvr>
                                      <p:tavLst>
                                        <p:tav tm="0">
                                          <p:val>
                                            <p:fltVal val="-90"/>
                                          </p:val>
                                        </p:tav>
                                        <p:tav tm="100000">
                                          <p:val>
                                            <p:fltVal val="0"/>
                                          </p:val>
                                        </p:tav>
                                      </p:tavLst>
                                    </p:anim>
                                    <p:anim calcmode="lin" valueType="num">
                                      <p:cBhvr>
                                        <p:cTn id="9" dur="800" decel="100000" fill="hold"/>
                                        <p:tgtEl>
                                          <p:spTgt spid="5122"/>
                                        </p:tgtEl>
                                        <p:attrNameLst>
                                          <p:attrName>ppt_x</p:attrName>
                                        </p:attrNameLst>
                                      </p:cBhvr>
                                      <p:tavLst>
                                        <p:tav tm="0">
                                          <p:val>
                                            <p:strVal val="#ppt_x+0.4"/>
                                          </p:val>
                                        </p:tav>
                                        <p:tav tm="100000">
                                          <p:val>
                                            <p:strVal val="#ppt_x-0.05"/>
                                          </p:val>
                                        </p:tav>
                                      </p:tavLst>
                                    </p:anim>
                                    <p:anim calcmode="lin" valueType="num">
                                      <p:cBhvr>
                                        <p:cTn id="10" dur="800" decel="100000" fill="hold"/>
                                        <p:tgtEl>
                                          <p:spTgt spid="512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12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12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2400"/>
            <a:ext cx="8991600" cy="584775"/>
          </a:xfrm>
          <a:prstGeom prst="rect">
            <a:avLst/>
          </a:prstGeom>
          <a:noFill/>
        </p:spPr>
        <p:txBody>
          <a:bodyPr wrap="square" rtlCol="0">
            <a:spAutoFit/>
          </a:bodyPr>
          <a:lstStyle/>
          <a:p>
            <a:r>
              <a:rPr lang="en-US" sz="3200" b="1" dirty="0" smtClean="0">
                <a:solidFill>
                  <a:srgbClr val="00B050"/>
                </a:solidFill>
              </a:rPr>
              <a:t>I. TRANSITIONAL EPITHELIUM</a:t>
            </a:r>
            <a:endParaRPr lang="en-US" sz="3200" b="1" dirty="0">
              <a:solidFill>
                <a:srgbClr val="00B050"/>
              </a:solidFill>
            </a:endParaRPr>
          </a:p>
        </p:txBody>
      </p:sp>
      <p:sp>
        <p:nvSpPr>
          <p:cNvPr id="3" name="TextBox 2"/>
          <p:cNvSpPr txBox="1"/>
          <p:nvPr/>
        </p:nvSpPr>
        <p:spPr>
          <a:xfrm>
            <a:off x="0" y="838200"/>
            <a:ext cx="9144000" cy="3908762"/>
          </a:xfrm>
          <a:prstGeom prst="rect">
            <a:avLst/>
          </a:prstGeom>
          <a:noFill/>
        </p:spPr>
        <p:txBody>
          <a:bodyPr wrap="square" rtlCol="0">
            <a:spAutoFit/>
          </a:bodyPr>
          <a:lstStyle/>
          <a:p>
            <a:r>
              <a:rPr lang="en-US" sz="3600" b="1" i="1" u="sng" dirty="0" smtClean="0">
                <a:solidFill>
                  <a:schemeClr val="bg1"/>
                </a:solidFill>
              </a:rPr>
              <a:t>Description</a:t>
            </a:r>
            <a:r>
              <a:rPr lang="en-US" sz="2800" dirty="0" smtClean="0">
                <a:solidFill>
                  <a:schemeClr val="bg1"/>
                </a:solidFill>
              </a:rPr>
              <a:t> :- Appearance is variable (transitional); shape of cells in apical layer ranges from squamous (when stretched) to cuboidal (when relaxed).</a:t>
            </a:r>
          </a:p>
          <a:p>
            <a:endParaRPr lang="en-US" sz="2800" dirty="0" smtClean="0">
              <a:solidFill>
                <a:schemeClr val="bg1"/>
              </a:solidFill>
            </a:endParaRPr>
          </a:p>
          <a:p>
            <a:r>
              <a:rPr lang="en-US" sz="3600" b="1" i="1" u="sng" dirty="0" smtClean="0">
                <a:solidFill>
                  <a:schemeClr val="bg1"/>
                </a:solidFill>
              </a:rPr>
              <a:t>Location</a:t>
            </a:r>
            <a:r>
              <a:rPr lang="en-US" sz="2800" dirty="0" smtClean="0">
                <a:solidFill>
                  <a:schemeClr val="bg1"/>
                </a:solidFill>
              </a:rPr>
              <a:t> :- Lines urinary bladder and portions of ureters and urethra.</a:t>
            </a:r>
          </a:p>
          <a:p>
            <a:endParaRPr lang="en-US" sz="2800" dirty="0" smtClean="0">
              <a:solidFill>
                <a:schemeClr val="bg1"/>
              </a:solidFill>
            </a:endParaRPr>
          </a:p>
          <a:p>
            <a:r>
              <a:rPr lang="en-US" sz="3600" b="1" i="1" u="sng" dirty="0" smtClean="0">
                <a:solidFill>
                  <a:schemeClr val="bg1"/>
                </a:solidFill>
              </a:rPr>
              <a:t>Function</a:t>
            </a:r>
            <a:r>
              <a:rPr lang="en-US" sz="2800" dirty="0" smtClean="0">
                <a:solidFill>
                  <a:schemeClr val="bg1"/>
                </a:solidFill>
              </a:rPr>
              <a:t> :- Permits distention.</a:t>
            </a:r>
            <a:endParaRPr lang="en-US" sz="28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0" y="0"/>
            <a:ext cx="9143999" cy="6858000"/>
          </a:xfrm>
          <a:prstGeom prst="rect">
            <a:avLst/>
          </a:prstGeom>
          <a:noFill/>
          <a:ln w="9525">
            <a:noFill/>
            <a:miter lim="800000"/>
            <a:headEnd/>
            <a:tailEnd/>
          </a:ln>
          <a:effectLst/>
        </p:spPr>
      </p:pic>
      <p:sp>
        <p:nvSpPr>
          <p:cNvPr id="4" name="TextBox 3"/>
          <p:cNvSpPr txBox="1"/>
          <p:nvPr/>
        </p:nvSpPr>
        <p:spPr>
          <a:xfrm>
            <a:off x="1676400" y="0"/>
            <a:ext cx="6172200" cy="584775"/>
          </a:xfrm>
          <a:prstGeom prst="rect">
            <a:avLst/>
          </a:prstGeom>
          <a:noFill/>
        </p:spPr>
        <p:txBody>
          <a:bodyPr wrap="square" rtlCol="0">
            <a:spAutoFit/>
          </a:bodyPr>
          <a:lstStyle/>
          <a:p>
            <a:r>
              <a:rPr lang="en-US" sz="3200" b="1" dirty="0" smtClean="0">
                <a:solidFill>
                  <a:schemeClr val="bg1"/>
                </a:solidFill>
              </a:rPr>
              <a:t>Transitional epithelium</a:t>
            </a:r>
            <a:endParaRPr lang="en-US" sz="32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800" decel="100000"/>
                                        <p:tgtEl>
                                          <p:spTgt spid="6146"/>
                                        </p:tgtEl>
                                      </p:cBhvr>
                                    </p:animEffect>
                                    <p:anim calcmode="lin" valueType="num">
                                      <p:cBhvr>
                                        <p:cTn id="8" dur="800" decel="100000" fill="hold"/>
                                        <p:tgtEl>
                                          <p:spTgt spid="6146"/>
                                        </p:tgtEl>
                                        <p:attrNameLst>
                                          <p:attrName>style.rotation</p:attrName>
                                        </p:attrNameLst>
                                      </p:cBhvr>
                                      <p:tavLst>
                                        <p:tav tm="0">
                                          <p:val>
                                            <p:fltVal val="-90"/>
                                          </p:val>
                                        </p:tav>
                                        <p:tav tm="100000">
                                          <p:val>
                                            <p:fltVal val="0"/>
                                          </p:val>
                                        </p:tav>
                                      </p:tavLst>
                                    </p:anim>
                                    <p:anim calcmode="lin" valueType="num">
                                      <p:cBhvr>
                                        <p:cTn id="9" dur="800" decel="100000" fill="hold"/>
                                        <p:tgtEl>
                                          <p:spTgt spid="6146"/>
                                        </p:tgtEl>
                                        <p:attrNameLst>
                                          <p:attrName>ppt_x</p:attrName>
                                        </p:attrNameLst>
                                      </p:cBhvr>
                                      <p:tavLst>
                                        <p:tav tm="0">
                                          <p:val>
                                            <p:strVal val="#ppt_x+0.4"/>
                                          </p:val>
                                        </p:tav>
                                        <p:tav tm="100000">
                                          <p:val>
                                            <p:strVal val="#ppt_x-0.05"/>
                                          </p:val>
                                        </p:tav>
                                      </p:tavLst>
                                    </p:anim>
                                    <p:anim calcmode="lin" valueType="num">
                                      <p:cBhvr>
                                        <p:cTn id="10" dur="800" decel="100000" fill="hold"/>
                                        <p:tgtEl>
                                          <p:spTgt spid="614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14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14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07886"/>
          </a:xfrm>
          <a:prstGeom prst="rect">
            <a:avLst/>
          </a:prstGeom>
          <a:noFill/>
        </p:spPr>
        <p:txBody>
          <a:bodyPr wrap="square" rtlCol="0">
            <a:spAutoFit/>
          </a:bodyPr>
          <a:lstStyle/>
          <a:p>
            <a:r>
              <a:rPr lang="en-US" sz="4000" b="1" dirty="0" smtClean="0">
                <a:solidFill>
                  <a:srgbClr val="00B0F0"/>
                </a:solidFill>
              </a:rPr>
              <a:t>A.   MESENCHYME</a:t>
            </a:r>
            <a:endParaRPr lang="en-US" sz="4000" b="1" dirty="0">
              <a:solidFill>
                <a:srgbClr val="00B0F0"/>
              </a:solidFill>
            </a:endParaRPr>
          </a:p>
        </p:txBody>
      </p:sp>
      <p:sp>
        <p:nvSpPr>
          <p:cNvPr id="4" name="TextBox 3"/>
          <p:cNvSpPr txBox="1"/>
          <p:nvPr/>
        </p:nvSpPr>
        <p:spPr>
          <a:xfrm>
            <a:off x="0" y="914400"/>
            <a:ext cx="9144000" cy="4339650"/>
          </a:xfrm>
          <a:prstGeom prst="rect">
            <a:avLst/>
          </a:prstGeom>
          <a:noFill/>
        </p:spPr>
        <p:txBody>
          <a:bodyPr wrap="square" rtlCol="0">
            <a:spAutoFit/>
          </a:bodyPr>
          <a:lstStyle/>
          <a:p>
            <a:r>
              <a:rPr lang="en-US" sz="3600" b="1" i="1" u="sng" dirty="0" smtClean="0">
                <a:solidFill>
                  <a:schemeClr val="bg1"/>
                </a:solidFill>
              </a:rPr>
              <a:t>Description </a:t>
            </a:r>
            <a:r>
              <a:rPr lang="en-US" sz="2800" dirty="0" smtClean="0">
                <a:solidFill>
                  <a:schemeClr val="bg1"/>
                </a:solidFill>
              </a:rPr>
              <a:t>:- Consists of irregularly shaped mesenchymal cells embedded in a semifluid ground substance that contains reticular fibers.</a:t>
            </a:r>
          </a:p>
          <a:p>
            <a:endParaRPr lang="en-US" sz="2800" dirty="0" smtClean="0">
              <a:solidFill>
                <a:schemeClr val="bg1"/>
              </a:solidFill>
            </a:endParaRPr>
          </a:p>
          <a:p>
            <a:r>
              <a:rPr lang="en-US" sz="3600" b="1" i="1" u="sng" dirty="0" smtClean="0">
                <a:solidFill>
                  <a:schemeClr val="bg1"/>
                </a:solidFill>
              </a:rPr>
              <a:t>Location</a:t>
            </a:r>
            <a:r>
              <a:rPr lang="en-US" sz="2800" dirty="0" smtClean="0">
                <a:solidFill>
                  <a:schemeClr val="bg1"/>
                </a:solidFill>
              </a:rPr>
              <a:t> :- Under skin and along developing bones of embryo; some mesenchymal cells are found in adult connective tissue, especially along blood vessels.</a:t>
            </a:r>
          </a:p>
          <a:p>
            <a:endParaRPr lang="en-US" sz="2800" dirty="0" smtClean="0">
              <a:solidFill>
                <a:schemeClr val="bg1"/>
              </a:solidFill>
            </a:endParaRPr>
          </a:p>
          <a:p>
            <a:r>
              <a:rPr lang="en-US" sz="3600" b="1" i="1" u="sng" dirty="0" smtClean="0">
                <a:solidFill>
                  <a:schemeClr val="bg1"/>
                </a:solidFill>
              </a:rPr>
              <a:t>Function</a:t>
            </a:r>
            <a:r>
              <a:rPr lang="en-US" sz="2800" dirty="0" smtClean="0">
                <a:solidFill>
                  <a:schemeClr val="bg1"/>
                </a:solidFill>
              </a:rPr>
              <a:t> :- Forms all other types of connective tissue. </a:t>
            </a:r>
            <a:endParaRPr lang="en-US" sz="28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381000" y="152400"/>
            <a:ext cx="6705600" cy="646331"/>
          </a:xfrm>
          <a:prstGeom prst="rect">
            <a:avLst/>
          </a:prstGeom>
          <a:noFill/>
        </p:spPr>
        <p:txBody>
          <a:bodyPr wrap="square" rtlCol="0">
            <a:spAutoFit/>
          </a:bodyPr>
          <a:lstStyle/>
          <a:p>
            <a:r>
              <a:rPr lang="en-US" sz="3600" b="1" dirty="0" smtClean="0">
                <a:solidFill>
                  <a:schemeClr val="bg1"/>
                </a:solidFill>
              </a:rPr>
              <a:t>Mesenchyme </a:t>
            </a:r>
            <a:endParaRPr lang="en-US" sz="36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plus(in)">
                                      <p:cBhvr>
                                        <p:cTn id="7"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8600"/>
            <a:ext cx="8991600" cy="646331"/>
          </a:xfrm>
          <a:prstGeom prst="rect">
            <a:avLst/>
          </a:prstGeom>
          <a:noFill/>
        </p:spPr>
        <p:txBody>
          <a:bodyPr wrap="square" rtlCol="0">
            <a:spAutoFit/>
          </a:bodyPr>
          <a:lstStyle/>
          <a:p>
            <a:r>
              <a:rPr lang="en-US" sz="3600" b="1" dirty="0" smtClean="0">
                <a:solidFill>
                  <a:srgbClr val="00B0F0"/>
                </a:solidFill>
              </a:rPr>
              <a:t>B.  MUCOUS CONNECTIVE TISSUE</a:t>
            </a:r>
            <a:endParaRPr lang="en-US" sz="3600" b="1" dirty="0">
              <a:solidFill>
                <a:srgbClr val="00B0F0"/>
              </a:solidFill>
            </a:endParaRPr>
          </a:p>
        </p:txBody>
      </p:sp>
      <p:sp>
        <p:nvSpPr>
          <p:cNvPr id="3" name="TextBox 2"/>
          <p:cNvSpPr txBox="1"/>
          <p:nvPr/>
        </p:nvSpPr>
        <p:spPr>
          <a:xfrm>
            <a:off x="0" y="1371600"/>
            <a:ext cx="9144000" cy="4154984"/>
          </a:xfrm>
          <a:prstGeom prst="rect">
            <a:avLst/>
          </a:prstGeom>
          <a:noFill/>
        </p:spPr>
        <p:txBody>
          <a:bodyPr wrap="square" rtlCol="0">
            <a:spAutoFit/>
          </a:bodyPr>
          <a:lstStyle/>
          <a:p>
            <a:r>
              <a:rPr lang="en-US" sz="3600" b="1" i="1" u="sng" dirty="0" smtClean="0">
                <a:solidFill>
                  <a:schemeClr val="bg1"/>
                </a:solidFill>
              </a:rPr>
              <a:t>Description</a:t>
            </a:r>
            <a:r>
              <a:rPr lang="en-US" sz="2800" dirty="0" smtClean="0">
                <a:solidFill>
                  <a:schemeClr val="bg1"/>
                </a:solidFill>
              </a:rPr>
              <a:t> </a:t>
            </a:r>
            <a:r>
              <a:rPr lang="en-US" sz="3200" dirty="0" smtClean="0">
                <a:solidFill>
                  <a:schemeClr val="bg1"/>
                </a:solidFill>
              </a:rPr>
              <a:t>:- Consists of widely scattered fibroblasts embebbed in a viscous, jellylike ground substance that contains fine collagen fibers.</a:t>
            </a:r>
          </a:p>
          <a:p>
            <a:endParaRPr lang="en-US" sz="3200" dirty="0" smtClean="0">
              <a:solidFill>
                <a:schemeClr val="bg1"/>
              </a:solidFill>
            </a:endParaRPr>
          </a:p>
          <a:p>
            <a:r>
              <a:rPr lang="en-US" sz="3600" b="1" i="1" u="sng" dirty="0" smtClean="0">
                <a:solidFill>
                  <a:schemeClr val="bg1"/>
                </a:solidFill>
              </a:rPr>
              <a:t>Location</a:t>
            </a:r>
            <a:r>
              <a:rPr lang="en-US" sz="2800" dirty="0" smtClean="0">
                <a:solidFill>
                  <a:schemeClr val="bg1"/>
                </a:solidFill>
              </a:rPr>
              <a:t> :- </a:t>
            </a:r>
            <a:r>
              <a:rPr lang="en-US" sz="3200" dirty="0" smtClean="0">
                <a:solidFill>
                  <a:schemeClr val="bg1"/>
                </a:solidFill>
              </a:rPr>
              <a:t>Umbilical cord of fetus</a:t>
            </a:r>
            <a:r>
              <a:rPr lang="en-US" sz="2800" dirty="0" smtClean="0">
                <a:solidFill>
                  <a:schemeClr val="bg1"/>
                </a:solidFill>
              </a:rPr>
              <a:t>.</a:t>
            </a:r>
          </a:p>
          <a:p>
            <a:endParaRPr lang="en-US" sz="2800" dirty="0" smtClean="0">
              <a:solidFill>
                <a:schemeClr val="bg1"/>
              </a:solidFill>
            </a:endParaRPr>
          </a:p>
          <a:p>
            <a:r>
              <a:rPr lang="en-US" sz="3600" b="1" i="1" u="sng" dirty="0" smtClean="0">
                <a:solidFill>
                  <a:schemeClr val="bg1"/>
                </a:solidFill>
              </a:rPr>
              <a:t>Function</a:t>
            </a:r>
            <a:r>
              <a:rPr lang="en-US" sz="2800" dirty="0" smtClean="0">
                <a:solidFill>
                  <a:schemeClr val="bg1"/>
                </a:solidFill>
              </a:rPr>
              <a:t> </a:t>
            </a:r>
            <a:r>
              <a:rPr lang="en-US" sz="3200" dirty="0" smtClean="0">
                <a:solidFill>
                  <a:schemeClr val="bg1"/>
                </a:solidFill>
              </a:rPr>
              <a:t>:- Support.</a:t>
            </a:r>
            <a:endParaRPr lang="en-US" sz="32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to="" calcmode="lin" valueType="num">
                                      <p:cBhvr>
                                        <p:cTn id="15"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304800" y="0"/>
            <a:ext cx="8077200" cy="707886"/>
          </a:xfrm>
          <a:prstGeom prst="rect">
            <a:avLst/>
          </a:prstGeom>
          <a:noFill/>
        </p:spPr>
        <p:txBody>
          <a:bodyPr wrap="square" rtlCol="0">
            <a:spAutoFit/>
          </a:bodyPr>
          <a:lstStyle/>
          <a:p>
            <a:r>
              <a:rPr lang="en-US" sz="4000" b="1" dirty="0" smtClean="0">
                <a:solidFill>
                  <a:schemeClr val="bg1"/>
                </a:solidFill>
              </a:rPr>
              <a:t>Mucous connective tissue</a:t>
            </a:r>
            <a:endParaRPr lang="en-US" sz="40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plus(in)">
                                      <p:cBhvr>
                                        <p:cTn id="7"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8991600" cy="584775"/>
          </a:xfrm>
          <a:prstGeom prst="rect">
            <a:avLst/>
          </a:prstGeom>
          <a:noFill/>
        </p:spPr>
        <p:txBody>
          <a:bodyPr wrap="square" rtlCol="0">
            <a:spAutoFit/>
          </a:bodyPr>
          <a:lstStyle/>
          <a:p>
            <a:r>
              <a:rPr lang="en-US" sz="3200" b="1" dirty="0" smtClean="0">
                <a:solidFill>
                  <a:srgbClr val="C00000"/>
                </a:solidFill>
              </a:rPr>
              <a:t>A.  AREOLAR CONNECTIVE TISSUE</a:t>
            </a:r>
            <a:endParaRPr lang="en-US" sz="3200" b="1" dirty="0">
              <a:solidFill>
                <a:srgbClr val="C00000"/>
              </a:solidFill>
            </a:endParaRPr>
          </a:p>
        </p:txBody>
      </p:sp>
      <p:sp>
        <p:nvSpPr>
          <p:cNvPr id="3" name="TextBox 2"/>
          <p:cNvSpPr txBox="1"/>
          <p:nvPr/>
        </p:nvSpPr>
        <p:spPr>
          <a:xfrm>
            <a:off x="152400" y="838200"/>
            <a:ext cx="8991600" cy="5201424"/>
          </a:xfrm>
          <a:prstGeom prst="rect">
            <a:avLst/>
          </a:prstGeom>
          <a:noFill/>
        </p:spPr>
        <p:txBody>
          <a:bodyPr wrap="square" rtlCol="0">
            <a:spAutoFit/>
          </a:bodyPr>
          <a:lstStyle/>
          <a:p>
            <a:r>
              <a:rPr lang="en-US" sz="3600" b="1" i="1" u="sng" dirty="0" smtClean="0">
                <a:solidFill>
                  <a:schemeClr val="bg1"/>
                </a:solidFill>
              </a:rPr>
              <a:t>Description</a:t>
            </a:r>
            <a:r>
              <a:rPr lang="en-US" sz="2800" dirty="0" smtClean="0">
                <a:solidFill>
                  <a:schemeClr val="bg1"/>
                </a:solidFill>
              </a:rPr>
              <a:t> :- Consists of fibers (collagen, elastic, &amp; reticular) and several kinds of cells (fibroblasts, macrophages, plasma cells, adipocytes, and mast cells) embedded in a semifluid ground substance.</a:t>
            </a:r>
          </a:p>
          <a:p>
            <a:endParaRPr lang="en-US" sz="2800" dirty="0" smtClean="0">
              <a:solidFill>
                <a:schemeClr val="bg1"/>
              </a:solidFill>
            </a:endParaRPr>
          </a:p>
          <a:p>
            <a:r>
              <a:rPr lang="en-US" sz="3600" b="1" i="1" u="sng" dirty="0" smtClean="0">
                <a:solidFill>
                  <a:schemeClr val="bg1"/>
                </a:solidFill>
              </a:rPr>
              <a:t>Location</a:t>
            </a:r>
            <a:r>
              <a:rPr lang="en-US" sz="2800" dirty="0" smtClean="0">
                <a:solidFill>
                  <a:schemeClr val="bg1"/>
                </a:solidFill>
              </a:rPr>
              <a:t> :- Subcutaneous layer deep to skin; papillary (superficial) region of dermis of skin, lamina propria of mucous membranes; and around blood vessels, nerves, and body organs.</a:t>
            </a:r>
          </a:p>
          <a:p>
            <a:endParaRPr lang="en-US" sz="2800" dirty="0" smtClean="0">
              <a:solidFill>
                <a:schemeClr val="bg1"/>
              </a:solidFill>
            </a:endParaRPr>
          </a:p>
          <a:p>
            <a:r>
              <a:rPr lang="en-US" sz="3600" b="1" i="1" u="sng" dirty="0" smtClean="0">
                <a:solidFill>
                  <a:schemeClr val="bg1"/>
                </a:solidFill>
              </a:rPr>
              <a:t>Function</a:t>
            </a:r>
            <a:r>
              <a:rPr lang="en-US" sz="2800" dirty="0" smtClean="0">
                <a:solidFill>
                  <a:schemeClr val="bg1"/>
                </a:solidFill>
              </a:rPr>
              <a:t> :- Strength, elasticity, and support. </a:t>
            </a:r>
            <a:endParaRPr lang="en-US" sz="28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to="" calcmode="lin" valueType="num">
                                      <p:cBhvr>
                                        <p:cTn id="15"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0" y="0"/>
            <a:ext cx="7239000" cy="584775"/>
          </a:xfrm>
          <a:prstGeom prst="rect">
            <a:avLst/>
          </a:prstGeom>
          <a:noFill/>
        </p:spPr>
        <p:txBody>
          <a:bodyPr wrap="square" rtlCol="0">
            <a:spAutoFit/>
          </a:bodyPr>
          <a:lstStyle/>
          <a:p>
            <a:r>
              <a:rPr lang="en-US" sz="3200" b="1" dirty="0" smtClean="0">
                <a:solidFill>
                  <a:schemeClr val="bg1"/>
                </a:solidFill>
              </a:rPr>
              <a:t>Areolar connective tissue</a:t>
            </a:r>
            <a:endParaRPr lang="en-US" sz="32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plus(in)">
                                      <p:cBhvr>
                                        <p:cTn id="7" dur="2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46331"/>
          </a:xfrm>
          <a:prstGeom prst="rect">
            <a:avLst/>
          </a:prstGeom>
          <a:noFill/>
        </p:spPr>
        <p:txBody>
          <a:bodyPr wrap="square" rtlCol="0">
            <a:spAutoFit/>
          </a:bodyPr>
          <a:lstStyle/>
          <a:p>
            <a:r>
              <a:rPr lang="en-US" sz="3600" b="1" dirty="0" smtClean="0">
                <a:solidFill>
                  <a:srgbClr val="C00000"/>
                </a:solidFill>
              </a:rPr>
              <a:t>B.    ADIPOSE  TISSUE</a:t>
            </a:r>
            <a:endParaRPr lang="en-US" sz="3600" b="1" dirty="0">
              <a:solidFill>
                <a:srgbClr val="C00000"/>
              </a:solidFill>
            </a:endParaRPr>
          </a:p>
        </p:txBody>
      </p:sp>
      <p:sp>
        <p:nvSpPr>
          <p:cNvPr id="4" name="TextBox 3"/>
          <p:cNvSpPr txBox="1"/>
          <p:nvPr/>
        </p:nvSpPr>
        <p:spPr>
          <a:xfrm>
            <a:off x="0" y="838200"/>
            <a:ext cx="9144000" cy="5201424"/>
          </a:xfrm>
          <a:prstGeom prst="rect">
            <a:avLst/>
          </a:prstGeom>
          <a:noFill/>
        </p:spPr>
        <p:txBody>
          <a:bodyPr wrap="square" rtlCol="0">
            <a:spAutoFit/>
          </a:bodyPr>
          <a:lstStyle/>
          <a:p>
            <a:r>
              <a:rPr lang="en-US" sz="3600" b="1" i="1" u="sng" dirty="0" smtClean="0">
                <a:solidFill>
                  <a:schemeClr val="bg1"/>
                </a:solidFill>
              </a:rPr>
              <a:t>Description </a:t>
            </a:r>
            <a:r>
              <a:rPr lang="en-US" sz="2800" dirty="0" smtClean="0">
                <a:solidFill>
                  <a:schemeClr val="bg1"/>
                </a:solidFill>
              </a:rPr>
              <a:t>:- Consists of adipocytes, cells specialized to store triglycerides(fats) as a large centrally located droplet; nucleus and cytoplasm are peripherally located.</a:t>
            </a:r>
          </a:p>
          <a:p>
            <a:r>
              <a:rPr lang="en-US" sz="3600" b="1" i="1" u="sng" dirty="0" smtClean="0">
                <a:solidFill>
                  <a:schemeClr val="bg1"/>
                </a:solidFill>
              </a:rPr>
              <a:t>Location</a:t>
            </a:r>
            <a:r>
              <a:rPr lang="en-US" sz="2800" dirty="0" smtClean="0">
                <a:solidFill>
                  <a:schemeClr val="bg1"/>
                </a:solidFill>
              </a:rPr>
              <a:t> :- Subcutaneous layer deep to skin, around heart and kidneys, yellow bone marrow, and padding around joints and behind eyeball in eye socket.</a:t>
            </a:r>
          </a:p>
          <a:p>
            <a:r>
              <a:rPr lang="en-US" sz="3600" b="1" i="1" u="sng" dirty="0" smtClean="0">
                <a:solidFill>
                  <a:schemeClr val="bg1"/>
                </a:solidFill>
              </a:rPr>
              <a:t>Function</a:t>
            </a:r>
            <a:r>
              <a:rPr lang="en-US" sz="2800" dirty="0" smtClean="0">
                <a:solidFill>
                  <a:schemeClr val="bg1"/>
                </a:solidFill>
              </a:rPr>
              <a:t> :- Reduces heat loss through skin, serves as a energy reserve, supports, and protects. In newborns, brown adipose tissue generates considerable heat that helps maintain proper body temperature.</a:t>
            </a:r>
            <a:endParaRPr lang="en-US" sz="28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to="" calcmode="lin" valueType="num">
                                      <p:cBhvr>
                                        <p:cTn id="15"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228600" y="0"/>
            <a:ext cx="4419600" cy="584775"/>
          </a:xfrm>
          <a:prstGeom prst="rect">
            <a:avLst/>
          </a:prstGeom>
          <a:noFill/>
        </p:spPr>
        <p:txBody>
          <a:bodyPr wrap="square" rtlCol="0">
            <a:spAutoFit/>
          </a:bodyPr>
          <a:lstStyle/>
          <a:p>
            <a:r>
              <a:rPr lang="en-US" sz="3200" b="1" dirty="0" smtClean="0">
                <a:solidFill>
                  <a:schemeClr val="bg1"/>
                </a:solidFill>
              </a:rPr>
              <a:t>Adipose tissue</a:t>
            </a:r>
            <a:endParaRPr lang="en-US" sz="32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plus(in)">
                                      <p:cBhvr>
                                        <p:cTn id="7" dur="2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46331"/>
          </a:xfrm>
          <a:prstGeom prst="rect">
            <a:avLst/>
          </a:prstGeom>
          <a:noFill/>
        </p:spPr>
        <p:txBody>
          <a:bodyPr wrap="square" rtlCol="0">
            <a:spAutoFit/>
          </a:bodyPr>
          <a:lstStyle/>
          <a:p>
            <a:r>
              <a:rPr lang="en-US" sz="3600" b="1" dirty="0" smtClean="0">
                <a:solidFill>
                  <a:srgbClr val="C00000"/>
                </a:solidFill>
              </a:rPr>
              <a:t>C.  RETICULAR CONNECTIVE TISSUE</a:t>
            </a:r>
            <a:endParaRPr lang="en-US" sz="3600" b="1" dirty="0">
              <a:solidFill>
                <a:srgbClr val="C00000"/>
              </a:solidFill>
            </a:endParaRPr>
          </a:p>
        </p:txBody>
      </p:sp>
      <p:sp>
        <p:nvSpPr>
          <p:cNvPr id="3" name="TextBox 2"/>
          <p:cNvSpPr txBox="1"/>
          <p:nvPr/>
        </p:nvSpPr>
        <p:spPr>
          <a:xfrm>
            <a:off x="0" y="990600"/>
            <a:ext cx="9144000" cy="5016758"/>
          </a:xfrm>
          <a:prstGeom prst="rect">
            <a:avLst/>
          </a:prstGeom>
          <a:noFill/>
        </p:spPr>
        <p:txBody>
          <a:bodyPr wrap="square" rtlCol="0">
            <a:spAutoFit/>
          </a:bodyPr>
          <a:lstStyle/>
          <a:p>
            <a:r>
              <a:rPr lang="en-US" sz="3200" b="1" i="1" u="sng" dirty="0" smtClean="0">
                <a:solidFill>
                  <a:schemeClr val="bg1"/>
                </a:solidFill>
              </a:rPr>
              <a:t>Description </a:t>
            </a:r>
            <a:r>
              <a:rPr lang="en-US" sz="2800" dirty="0" smtClean="0">
                <a:solidFill>
                  <a:schemeClr val="bg1"/>
                </a:solidFill>
              </a:rPr>
              <a:t>:- A network of interlacing reticular fibers and cells. </a:t>
            </a:r>
          </a:p>
          <a:p>
            <a:endParaRPr lang="en-US" sz="2800" dirty="0" smtClean="0">
              <a:solidFill>
                <a:schemeClr val="bg1"/>
              </a:solidFill>
            </a:endParaRPr>
          </a:p>
          <a:p>
            <a:r>
              <a:rPr lang="en-US" sz="3200" b="1" i="1" u="sng" dirty="0" smtClean="0">
                <a:solidFill>
                  <a:schemeClr val="bg1"/>
                </a:solidFill>
              </a:rPr>
              <a:t>Location</a:t>
            </a:r>
            <a:r>
              <a:rPr lang="en-US" sz="2800" dirty="0" smtClean="0">
                <a:solidFill>
                  <a:schemeClr val="bg1"/>
                </a:solidFill>
              </a:rPr>
              <a:t> :- Stroma(supporting framework) of liver, spleen, lymph nodes; red bone marrow, which gives rise to blood cells; reticular lamina of the basement membrane; and around blood vessels and muscles.</a:t>
            </a:r>
          </a:p>
          <a:p>
            <a:endParaRPr lang="en-US" sz="2800" dirty="0" smtClean="0">
              <a:solidFill>
                <a:schemeClr val="bg1"/>
              </a:solidFill>
            </a:endParaRPr>
          </a:p>
          <a:p>
            <a:r>
              <a:rPr lang="en-US" sz="3200" b="1" i="1" u="sng" dirty="0" smtClean="0">
                <a:solidFill>
                  <a:schemeClr val="bg1"/>
                </a:solidFill>
              </a:rPr>
              <a:t>Function</a:t>
            </a:r>
            <a:r>
              <a:rPr lang="en-US" sz="2800" dirty="0" smtClean="0">
                <a:solidFill>
                  <a:schemeClr val="bg1"/>
                </a:solidFill>
              </a:rPr>
              <a:t> :- Forms stroma of organs; binds together smooth muscle tissue cells; filters and removes worn-out blood cells in the spleen and microbes in lymph nodes.  </a:t>
            </a:r>
            <a:endParaRPr lang="en-US" sz="28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to="" calcmode="lin" valueType="num">
                                      <p:cBhvr>
                                        <p:cTn id="15"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0" y="0"/>
            <a:ext cx="8991600" cy="6705600"/>
          </a:xfrm>
          <a:prstGeom prst="rect">
            <a:avLst/>
          </a:prstGeom>
          <a:noFill/>
          <a:ln w="9525">
            <a:noFill/>
            <a:miter lim="800000"/>
            <a:headEnd/>
            <a:tailEnd/>
          </a:ln>
          <a:effectLst/>
        </p:spPr>
      </p:pic>
      <p:sp>
        <p:nvSpPr>
          <p:cNvPr id="3" name="TextBox 2"/>
          <p:cNvSpPr txBox="1"/>
          <p:nvPr/>
        </p:nvSpPr>
        <p:spPr>
          <a:xfrm>
            <a:off x="0" y="0"/>
            <a:ext cx="6934200" cy="584775"/>
          </a:xfrm>
          <a:prstGeom prst="rect">
            <a:avLst/>
          </a:prstGeom>
          <a:noFill/>
        </p:spPr>
        <p:txBody>
          <a:bodyPr wrap="square" rtlCol="0">
            <a:spAutoFit/>
          </a:bodyPr>
          <a:lstStyle/>
          <a:p>
            <a:r>
              <a:rPr lang="en-US" sz="3200" b="1" dirty="0" smtClean="0">
                <a:solidFill>
                  <a:schemeClr val="bg1"/>
                </a:solidFill>
              </a:rPr>
              <a:t>Reticular connective tissue</a:t>
            </a:r>
            <a:endParaRPr lang="en-US" sz="32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plus(in)">
                                      <p:cBhvr>
                                        <p:cTn id="7" dur="2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8991600" cy="584775"/>
          </a:xfrm>
          <a:prstGeom prst="rect">
            <a:avLst/>
          </a:prstGeom>
          <a:noFill/>
        </p:spPr>
        <p:txBody>
          <a:bodyPr wrap="square" rtlCol="0">
            <a:spAutoFit/>
          </a:bodyPr>
          <a:lstStyle/>
          <a:p>
            <a:r>
              <a:rPr lang="en-US" sz="3200" b="1" dirty="0" smtClean="0">
                <a:solidFill>
                  <a:srgbClr val="C00000"/>
                </a:solidFill>
              </a:rPr>
              <a:t>D.  DENSE REGULAR CONNECTIVE TISSUE</a:t>
            </a:r>
            <a:endParaRPr lang="en-US" sz="3200" b="1" dirty="0">
              <a:solidFill>
                <a:srgbClr val="C00000"/>
              </a:solidFill>
            </a:endParaRPr>
          </a:p>
        </p:txBody>
      </p:sp>
      <p:sp>
        <p:nvSpPr>
          <p:cNvPr id="4" name="TextBox 3"/>
          <p:cNvSpPr txBox="1"/>
          <p:nvPr/>
        </p:nvSpPr>
        <p:spPr>
          <a:xfrm>
            <a:off x="0" y="1219200"/>
            <a:ext cx="9144000" cy="4154984"/>
          </a:xfrm>
          <a:prstGeom prst="rect">
            <a:avLst/>
          </a:prstGeom>
          <a:noFill/>
        </p:spPr>
        <p:txBody>
          <a:bodyPr wrap="square" rtlCol="0">
            <a:spAutoFit/>
          </a:bodyPr>
          <a:lstStyle/>
          <a:p>
            <a:r>
              <a:rPr lang="en-US" sz="3200" b="1" i="1" u="sng" dirty="0" smtClean="0">
                <a:solidFill>
                  <a:schemeClr val="bg1"/>
                </a:solidFill>
              </a:rPr>
              <a:t>Description</a:t>
            </a:r>
            <a:r>
              <a:rPr lang="en-US" sz="2800" dirty="0" smtClean="0">
                <a:solidFill>
                  <a:schemeClr val="bg1"/>
                </a:solidFill>
              </a:rPr>
              <a:t> :- Extracellular matrix looks shiny white; consists mainly of collagen fibers arranges in bundles; fibroblasts present in rows between bundles.</a:t>
            </a:r>
          </a:p>
          <a:p>
            <a:endParaRPr lang="en-US" sz="2800" dirty="0" smtClean="0">
              <a:solidFill>
                <a:schemeClr val="bg1"/>
              </a:solidFill>
            </a:endParaRPr>
          </a:p>
          <a:p>
            <a:r>
              <a:rPr lang="en-US" sz="3200" b="1" i="1" u="sng" dirty="0" smtClean="0">
                <a:solidFill>
                  <a:schemeClr val="bg1"/>
                </a:solidFill>
              </a:rPr>
              <a:t>Location</a:t>
            </a:r>
            <a:r>
              <a:rPr lang="en-US" sz="2800" dirty="0" smtClean="0">
                <a:solidFill>
                  <a:schemeClr val="bg1"/>
                </a:solidFill>
              </a:rPr>
              <a:t> :- Forms tendons, most ligaments, and aponeurosis.</a:t>
            </a:r>
          </a:p>
          <a:p>
            <a:endParaRPr lang="en-US" sz="2800" dirty="0" smtClean="0">
              <a:solidFill>
                <a:schemeClr val="bg1"/>
              </a:solidFill>
            </a:endParaRPr>
          </a:p>
          <a:p>
            <a:r>
              <a:rPr lang="en-US" sz="3200" b="1" i="1" u="sng" dirty="0" smtClean="0">
                <a:solidFill>
                  <a:schemeClr val="bg1"/>
                </a:solidFill>
              </a:rPr>
              <a:t>Function</a:t>
            </a:r>
            <a:r>
              <a:rPr lang="en-US" sz="2800" dirty="0" smtClean="0">
                <a:solidFill>
                  <a:schemeClr val="bg1"/>
                </a:solidFill>
              </a:rPr>
              <a:t> :- Provides strong attachment between various structures.</a:t>
            </a:r>
            <a:endParaRPr lang="en-US" sz="28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to="" calcmode="lin" valueType="num">
                                      <p:cBhvr>
                                        <p:cTn id="15"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0" y="152400"/>
            <a:ext cx="8229600" cy="584775"/>
          </a:xfrm>
          <a:prstGeom prst="rect">
            <a:avLst/>
          </a:prstGeom>
          <a:noFill/>
        </p:spPr>
        <p:txBody>
          <a:bodyPr wrap="square" rtlCol="0">
            <a:spAutoFit/>
          </a:bodyPr>
          <a:lstStyle/>
          <a:p>
            <a:r>
              <a:rPr lang="en-US" sz="3200" b="1" dirty="0" smtClean="0">
                <a:solidFill>
                  <a:schemeClr val="bg1"/>
                </a:solidFill>
              </a:rPr>
              <a:t>Dense regular connective tissue</a:t>
            </a:r>
            <a:endParaRPr lang="en-US" sz="32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plus(in)">
                                      <p:cBhvr>
                                        <p:cTn id="7" dur="20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200329"/>
          </a:xfrm>
          <a:prstGeom prst="rect">
            <a:avLst/>
          </a:prstGeom>
          <a:noFill/>
        </p:spPr>
        <p:txBody>
          <a:bodyPr wrap="square" rtlCol="0">
            <a:spAutoFit/>
          </a:bodyPr>
          <a:lstStyle/>
          <a:p>
            <a:r>
              <a:rPr lang="en-US" sz="3600" b="1" dirty="0" smtClean="0">
                <a:solidFill>
                  <a:srgbClr val="C00000"/>
                </a:solidFill>
              </a:rPr>
              <a:t>E.     DENSE IRREGULAR CONNECTIVE     TISSUE</a:t>
            </a:r>
            <a:endParaRPr lang="en-US" sz="3600" b="1" dirty="0">
              <a:solidFill>
                <a:srgbClr val="C00000"/>
              </a:solidFill>
            </a:endParaRPr>
          </a:p>
        </p:txBody>
      </p:sp>
      <p:sp>
        <p:nvSpPr>
          <p:cNvPr id="3" name="TextBox 2"/>
          <p:cNvSpPr txBox="1"/>
          <p:nvPr/>
        </p:nvSpPr>
        <p:spPr>
          <a:xfrm>
            <a:off x="0" y="1295400"/>
            <a:ext cx="9144000" cy="4770537"/>
          </a:xfrm>
          <a:prstGeom prst="rect">
            <a:avLst/>
          </a:prstGeom>
          <a:noFill/>
        </p:spPr>
        <p:txBody>
          <a:bodyPr wrap="square" rtlCol="0">
            <a:spAutoFit/>
          </a:bodyPr>
          <a:lstStyle/>
          <a:p>
            <a:r>
              <a:rPr lang="en-US" sz="3600" b="1" i="1" u="sng" dirty="0" smtClean="0">
                <a:solidFill>
                  <a:schemeClr val="bg1"/>
                </a:solidFill>
              </a:rPr>
              <a:t>Description</a:t>
            </a:r>
            <a:r>
              <a:rPr lang="en-US" sz="2800" dirty="0" smtClean="0">
                <a:solidFill>
                  <a:schemeClr val="bg1"/>
                </a:solidFill>
              </a:rPr>
              <a:t> :- Consists predominantly of randomly arranged collagen fibers and a few fibroblasts.</a:t>
            </a:r>
          </a:p>
          <a:p>
            <a:endParaRPr lang="en-US" sz="2800" dirty="0" smtClean="0">
              <a:solidFill>
                <a:schemeClr val="bg1"/>
              </a:solidFill>
            </a:endParaRPr>
          </a:p>
          <a:p>
            <a:r>
              <a:rPr lang="en-US" sz="3600" b="1" i="1" u="sng" dirty="0" smtClean="0">
                <a:solidFill>
                  <a:schemeClr val="bg1"/>
                </a:solidFill>
              </a:rPr>
              <a:t>Location </a:t>
            </a:r>
            <a:r>
              <a:rPr lang="en-US" sz="2800" dirty="0" smtClean="0">
                <a:solidFill>
                  <a:schemeClr val="bg1"/>
                </a:solidFill>
              </a:rPr>
              <a:t>:- Fasciae, reticular region of dermis of skin, periosteum of bone, perichondrium of cartilage, joint capsules, membrane capsules around various organs (kidney,liver,testes, lymph nodes), pericardium of the heart, and heart valves.</a:t>
            </a:r>
          </a:p>
          <a:p>
            <a:endParaRPr lang="en-US" sz="2800" dirty="0" smtClean="0">
              <a:solidFill>
                <a:schemeClr val="bg1"/>
              </a:solidFill>
            </a:endParaRPr>
          </a:p>
          <a:p>
            <a:r>
              <a:rPr lang="en-US" sz="3600" b="1" i="1" u="sng" dirty="0" smtClean="0">
                <a:solidFill>
                  <a:schemeClr val="bg1"/>
                </a:solidFill>
              </a:rPr>
              <a:t>Function</a:t>
            </a:r>
            <a:r>
              <a:rPr lang="en-US" sz="2800" dirty="0" smtClean="0">
                <a:solidFill>
                  <a:schemeClr val="bg1"/>
                </a:solidFill>
              </a:rPr>
              <a:t> :- Provides strength. </a:t>
            </a:r>
            <a:endParaRPr lang="en-US" sz="28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to="" calcmode="lin" valueType="num">
                                      <p:cBhvr>
                                        <p:cTn id="15"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0" y="152400"/>
            <a:ext cx="6248400" cy="646331"/>
          </a:xfrm>
          <a:prstGeom prst="rect">
            <a:avLst/>
          </a:prstGeom>
          <a:noFill/>
        </p:spPr>
        <p:txBody>
          <a:bodyPr wrap="square" rtlCol="0">
            <a:spAutoFit/>
          </a:bodyPr>
          <a:lstStyle/>
          <a:p>
            <a:r>
              <a:rPr lang="en-US" sz="3600" b="1" dirty="0" smtClean="0">
                <a:solidFill>
                  <a:schemeClr val="bg1"/>
                </a:solidFill>
              </a:rPr>
              <a:t>Dense Irregular C.T.</a:t>
            </a:r>
            <a:endParaRPr lang="en-US" sz="36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plus(in)">
                                      <p:cBhvr>
                                        <p:cTn id="7" dur="20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07886"/>
          </a:xfrm>
          <a:prstGeom prst="rect">
            <a:avLst/>
          </a:prstGeom>
          <a:noFill/>
        </p:spPr>
        <p:txBody>
          <a:bodyPr wrap="square" rtlCol="0">
            <a:spAutoFit/>
          </a:bodyPr>
          <a:lstStyle/>
          <a:p>
            <a:r>
              <a:rPr lang="en-US" sz="3600" b="1" dirty="0" smtClean="0">
                <a:solidFill>
                  <a:srgbClr val="C00000"/>
                </a:solidFill>
              </a:rPr>
              <a:t>F</a:t>
            </a:r>
            <a:r>
              <a:rPr lang="en-US" sz="4000" b="1" dirty="0" smtClean="0">
                <a:solidFill>
                  <a:srgbClr val="C00000"/>
                </a:solidFill>
              </a:rPr>
              <a:t>.    ELASTIC CONNECTIVE TISSUE</a:t>
            </a:r>
            <a:endParaRPr lang="en-US" sz="4000" b="1" dirty="0">
              <a:solidFill>
                <a:srgbClr val="C00000"/>
              </a:solidFill>
            </a:endParaRPr>
          </a:p>
        </p:txBody>
      </p:sp>
      <p:sp>
        <p:nvSpPr>
          <p:cNvPr id="3" name="TextBox 2"/>
          <p:cNvSpPr txBox="1"/>
          <p:nvPr/>
        </p:nvSpPr>
        <p:spPr>
          <a:xfrm>
            <a:off x="0" y="990600"/>
            <a:ext cx="9144000" cy="4154984"/>
          </a:xfrm>
          <a:prstGeom prst="rect">
            <a:avLst/>
          </a:prstGeom>
          <a:noFill/>
        </p:spPr>
        <p:txBody>
          <a:bodyPr wrap="square" rtlCol="0">
            <a:spAutoFit/>
          </a:bodyPr>
          <a:lstStyle/>
          <a:p>
            <a:r>
              <a:rPr lang="en-US" sz="3200" b="1" i="1" u="sng" dirty="0" smtClean="0">
                <a:solidFill>
                  <a:schemeClr val="bg1"/>
                </a:solidFill>
              </a:rPr>
              <a:t>Description</a:t>
            </a:r>
            <a:r>
              <a:rPr lang="en-US" sz="2800" dirty="0" smtClean="0">
                <a:solidFill>
                  <a:schemeClr val="bg1"/>
                </a:solidFill>
              </a:rPr>
              <a:t> :- Consists predominantly of freely branching elastic fibers; fibroblasts are present in space between fibers.</a:t>
            </a:r>
          </a:p>
          <a:p>
            <a:endParaRPr lang="en-US" sz="2800" dirty="0" smtClean="0">
              <a:solidFill>
                <a:schemeClr val="bg1"/>
              </a:solidFill>
            </a:endParaRPr>
          </a:p>
          <a:p>
            <a:r>
              <a:rPr lang="en-US" sz="3200" b="1" i="1" u="sng" dirty="0" smtClean="0">
                <a:solidFill>
                  <a:schemeClr val="bg1"/>
                </a:solidFill>
              </a:rPr>
              <a:t>Location</a:t>
            </a:r>
            <a:r>
              <a:rPr lang="en-US" sz="2800" dirty="0" smtClean="0">
                <a:solidFill>
                  <a:schemeClr val="bg1"/>
                </a:solidFill>
              </a:rPr>
              <a:t> :- Lung tissue, walls of elastic arteries, trachea, bronchial tubes, true vocal cords, suspensory ligament of penis, and ligaments between vertebrae.</a:t>
            </a:r>
          </a:p>
          <a:p>
            <a:endParaRPr lang="en-US" sz="2800" dirty="0" smtClean="0">
              <a:solidFill>
                <a:schemeClr val="bg1"/>
              </a:solidFill>
            </a:endParaRPr>
          </a:p>
          <a:p>
            <a:r>
              <a:rPr lang="en-US" sz="3200" b="1" i="1" u="sng" dirty="0" smtClean="0">
                <a:solidFill>
                  <a:schemeClr val="bg1"/>
                </a:solidFill>
              </a:rPr>
              <a:t>Function</a:t>
            </a:r>
            <a:r>
              <a:rPr lang="en-US" sz="2800" dirty="0" smtClean="0">
                <a:solidFill>
                  <a:schemeClr val="bg1"/>
                </a:solidFill>
              </a:rPr>
              <a:t> :- Allows stretching of various organs. </a:t>
            </a:r>
            <a:endParaRPr lang="en-US" sz="28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1" y="457200"/>
            <a:ext cx="9143999" cy="6400800"/>
          </a:xfrm>
          <a:prstGeom prst="rect">
            <a:avLst/>
          </a:prstGeom>
          <a:noFill/>
          <a:ln w="9525">
            <a:noFill/>
            <a:miter lim="800000"/>
            <a:headEnd/>
            <a:tailEnd/>
          </a:ln>
          <a:effectLst/>
        </p:spPr>
      </p:pic>
      <p:sp>
        <p:nvSpPr>
          <p:cNvPr id="3" name="TextBox 2"/>
          <p:cNvSpPr txBox="1"/>
          <p:nvPr/>
        </p:nvSpPr>
        <p:spPr>
          <a:xfrm>
            <a:off x="533400" y="0"/>
            <a:ext cx="7162800" cy="646331"/>
          </a:xfrm>
          <a:prstGeom prst="rect">
            <a:avLst/>
          </a:prstGeom>
          <a:noFill/>
        </p:spPr>
        <p:txBody>
          <a:bodyPr wrap="square" rtlCol="0">
            <a:spAutoFit/>
          </a:bodyPr>
          <a:lstStyle/>
          <a:p>
            <a:r>
              <a:rPr lang="en-US" sz="3600" b="1" dirty="0" smtClean="0">
                <a:solidFill>
                  <a:schemeClr val="bg1"/>
                </a:solidFill>
              </a:rPr>
              <a:t>Elastic  connective  tissue</a:t>
            </a:r>
            <a:endParaRPr lang="en-US" sz="36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plus(in)">
                                      <p:cBhvr>
                                        <p:cTn id="7" dur="2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07886"/>
          </a:xfrm>
          <a:prstGeom prst="rect">
            <a:avLst/>
          </a:prstGeom>
          <a:noFill/>
        </p:spPr>
        <p:txBody>
          <a:bodyPr wrap="square" rtlCol="0">
            <a:spAutoFit/>
          </a:bodyPr>
          <a:lstStyle/>
          <a:p>
            <a:r>
              <a:rPr lang="en-US" sz="4000" b="1" dirty="0" smtClean="0">
                <a:solidFill>
                  <a:srgbClr val="C00000"/>
                </a:solidFill>
              </a:rPr>
              <a:t>G.     HYALINE   CARTILAGE</a:t>
            </a:r>
            <a:endParaRPr lang="en-US" sz="4000" b="1" dirty="0">
              <a:solidFill>
                <a:srgbClr val="C00000"/>
              </a:solidFill>
            </a:endParaRPr>
          </a:p>
        </p:txBody>
      </p:sp>
      <p:sp>
        <p:nvSpPr>
          <p:cNvPr id="3" name="TextBox 2"/>
          <p:cNvSpPr txBox="1"/>
          <p:nvPr/>
        </p:nvSpPr>
        <p:spPr>
          <a:xfrm>
            <a:off x="0" y="990600"/>
            <a:ext cx="9144000" cy="4770537"/>
          </a:xfrm>
          <a:prstGeom prst="rect">
            <a:avLst/>
          </a:prstGeom>
          <a:noFill/>
        </p:spPr>
        <p:txBody>
          <a:bodyPr wrap="square" rtlCol="0">
            <a:spAutoFit/>
          </a:bodyPr>
          <a:lstStyle/>
          <a:p>
            <a:r>
              <a:rPr lang="en-US" sz="3600" b="1" i="1" u="sng" dirty="0" smtClean="0">
                <a:solidFill>
                  <a:schemeClr val="bg1"/>
                </a:solidFill>
              </a:rPr>
              <a:t>Description </a:t>
            </a:r>
            <a:r>
              <a:rPr lang="en-US" sz="2800" dirty="0" smtClean="0">
                <a:solidFill>
                  <a:schemeClr val="bg1"/>
                </a:solidFill>
              </a:rPr>
              <a:t>:- Consists of a bluish-white, shiny ground substance with fine collagen fibers and many chondrocytes; most abundant type of cartilage.</a:t>
            </a:r>
          </a:p>
          <a:p>
            <a:r>
              <a:rPr lang="en-US" sz="2800" dirty="0" smtClean="0">
                <a:solidFill>
                  <a:schemeClr val="bg1"/>
                </a:solidFill>
              </a:rPr>
              <a:t> </a:t>
            </a:r>
          </a:p>
          <a:p>
            <a:r>
              <a:rPr lang="en-US" sz="3600" b="1" i="1" u="sng" dirty="0" smtClean="0">
                <a:solidFill>
                  <a:schemeClr val="bg1"/>
                </a:solidFill>
              </a:rPr>
              <a:t>Location</a:t>
            </a:r>
            <a:r>
              <a:rPr lang="en-US" sz="2800" dirty="0" smtClean="0">
                <a:solidFill>
                  <a:schemeClr val="bg1"/>
                </a:solidFill>
              </a:rPr>
              <a:t> :- Ends of long bones, anterior ends of ribs, nose, parts of larynx, trachea, bronchi, bronchial tubes, and embryonic and fetal skeleton. </a:t>
            </a:r>
          </a:p>
          <a:p>
            <a:endParaRPr lang="en-US" sz="2800" dirty="0" smtClean="0">
              <a:solidFill>
                <a:schemeClr val="bg1"/>
              </a:solidFill>
            </a:endParaRPr>
          </a:p>
          <a:p>
            <a:r>
              <a:rPr lang="en-US" sz="3600" b="1" i="1" u="sng" dirty="0" smtClean="0">
                <a:solidFill>
                  <a:schemeClr val="bg1"/>
                </a:solidFill>
              </a:rPr>
              <a:t>Function</a:t>
            </a:r>
            <a:r>
              <a:rPr lang="en-US" sz="2800" dirty="0" smtClean="0">
                <a:solidFill>
                  <a:schemeClr val="bg1"/>
                </a:solidFill>
              </a:rPr>
              <a:t> :- Provides smooth surfaces for movements at joints, as well as flexibility and support. </a:t>
            </a:r>
            <a:endParaRPr lang="en-US" sz="28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to="" calcmode="lin" valueType="num">
                                      <p:cBhvr>
                                        <p:cTn id="15"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685800"/>
            <a:ext cx="9144000" cy="6172200"/>
          </a:xfrm>
          <a:prstGeom prst="rect">
            <a:avLst/>
          </a:prstGeom>
          <a:noFill/>
          <a:ln w="9525">
            <a:noFill/>
            <a:miter lim="800000"/>
            <a:headEnd/>
            <a:tailEnd/>
          </a:ln>
          <a:effectLst/>
        </p:spPr>
      </p:pic>
      <p:sp>
        <p:nvSpPr>
          <p:cNvPr id="3" name="TextBox 2"/>
          <p:cNvSpPr txBox="1"/>
          <p:nvPr/>
        </p:nvSpPr>
        <p:spPr>
          <a:xfrm>
            <a:off x="457200" y="228600"/>
            <a:ext cx="6934200" cy="523220"/>
          </a:xfrm>
          <a:prstGeom prst="rect">
            <a:avLst/>
          </a:prstGeom>
          <a:noFill/>
        </p:spPr>
        <p:txBody>
          <a:bodyPr wrap="square" rtlCol="0">
            <a:spAutoFit/>
          </a:bodyPr>
          <a:lstStyle/>
          <a:p>
            <a:r>
              <a:rPr lang="en-US" sz="2800" b="1" dirty="0" smtClean="0">
                <a:solidFill>
                  <a:schemeClr val="bg1"/>
                </a:solidFill>
              </a:rPr>
              <a:t>Hyaline   Cartilage</a:t>
            </a:r>
            <a:endParaRPr lang="en-US" sz="28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800" decel="100000"/>
                                        <p:tgtEl>
                                          <p:spTgt spid="1026"/>
                                        </p:tgtEl>
                                      </p:cBhvr>
                                    </p:animEffect>
                                    <p:anim calcmode="lin" valueType="num">
                                      <p:cBhvr>
                                        <p:cTn id="8" dur="800" decel="100000" fill="hold"/>
                                        <p:tgtEl>
                                          <p:spTgt spid="1026"/>
                                        </p:tgtEl>
                                        <p:attrNameLst>
                                          <p:attrName>style.rotation</p:attrName>
                                        </p:attrNameLst>
                                      </p:cBhvr>
                                      <p:tavLst>
                                        <p:tav tm="0">
                                          <p:val>
                                            <p:fltVal val="-90"/>
                                          </p:val>
                                        </p:tav>
                                        <p:tav tm="100000">
                                          <p:val>
                                            <p:fltVal val="0"/>
                                          </p:val>
                                        </p:tav>
                                      </p:tavLst>
                                    </p:anim>
                                    <p:anim calcmode="lin" valueType="num">
                                      <p:cBhvr>
                                        <p:cTn id="9" dur="800" decel="100000" fill="hold"/>
                                        <p:tgtEl>
                                          <p:spTgt spid="1026"/>
                                        </p:tgtEl>
                                        <p:attrNameLst>
                                          <p:attrName>ppt_x</p:attrName>
                                        </p:attrNameLst>
                                      </p:cBhvr>
                                      <p:tavLst>
                                        <p:tav tm="0">
                                          <p:val>
                                            <p:strVal val="#ppt_x+0.4"/>
                                          </p:val>
                                        </p:tav>
                                        <p:tav tm="100000">
                                          <p:val>
                                            <p:strVal val="#ppt_x-0.05"/>
                                          </p:val>
                                        </p:tav>
                                      </p:tavLst>
                                    </p:anim>
                                    <p:anim calcmode="lin" valueType="num">
                                      <p:cBhvr>
                                        <p:cTn id="10" dur="800" decel="100000" fill="hold"/>
                                        <p:tgtEl>
                                          <p:spTgt spid="102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2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2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8991600" cy="707886"/>
          </a:xfrm>
          <a:prstGeom prst="rect">
            <a:avLst/>
          </a:prstGeom>
          <a:noFill/>
        </p:spPr>
        <p:txBody>
          <a:bodyPr wrap="square" rtlCol="0">
            <a:spAutoFit/>
          </a:bodyPr>
          <a:lstStyle/>
          <a:p>
            <a:r>
              <a:rPr lang="en-US" sz="3600" b="1" dirty="0" smtClean="0">
                <a:solidFill>
                  <a:srgbClr val="C00000"/>
                </a:solidFill>
              </a:rPr>
              <a:t>   H</a:t>
            </a:r>
            <a:r>
              <a:rPr lang="en-US" sz="4000" b="1" dirty="0" smtClean="0">
                <a:solidFill>
                  <a:srgbClr val="C00000"/>
                </a:solidFill>
              </a:rPr>
              <a:t>.         FIBROCARTILAGE</a:t>
            </a:r>
            <a:endParaRPr lang="en-US" sz="4000" b="1" dirty="0">
              <a:solidFill>
                <a:srgbClr val="C00000"/>
              </a:solidFill>
            </a:endParaRPr>
          </a:p>
        </p:txBody>
      </p:sp>
      <p:sp>
        <p:nvSpPr>
          <p:cNvPr id="4" name="TextBox 3"/>
          <p:cNvSpPr txBox="1"/>
          <p:nvPr/>
        </p:nvSpPr>
        <p:spPr>
          <a:xfrm>
            <a:off x="0" y="1219200"/>
            <a:ext cx="9144000" cy="4339650"/>
          </a:xfrm>
          <a:prstGeom prst="rect">
            <a:avLst/>
          </a:prstGeom>
          <a:noFill/>
        </p:spPr>
        <p:txBody>
          <a:bodyPr wrap="square" rtlCol="0">
            <a:spAutoFit/>
          </a:bodyPr>
          <a:lstStyle/>
          <a:p>
            <a:r>
              <a:rPr lang="en-US" sz="3600" b="1" i="1" u="sng" dirty="0" smtClean="0">
                <a:solidFill>
                  <a:schemeClr val="bg1"/>
                </a:solidFill>
              </a:rPr>
              <a:t>Description</a:t>
            </a:r>
            <a:r>
              <a:rPr lang="en-US" sz="2800" dirty="0" smtClean="0">
                <a:solidFill>
                  <a:schemeClr val="bg1"/>
                </a:solidFill>
              </a:rPr>
              <a:t> :- Consists of chondrocytes scattered among bundles of collagen fibers within the extracellular matrix.</a:t>
            </a:r>
          </a:p>
          <a:p>
            <a:endParaRPr lang="en-US" sz="2800" dirty="0" smtClean="0">
              <a:solidFill>
                <a:schemeClr val="bg1"/>
              </a:solidFill>
            </a:endParaRPr>
          </a:p>
          <a:p>
            <a:r>
              <a:rPr lang="en-US" sz="3600" b="1" i="1" u="sng" dirty="0" smtClean="0">
                <a:solidFill>
                  <a:schemeClr val="bg1"/>
                </a:solidFill>
              </a:rPr>
              <a:t>Location </a:t>
            </a:r>
            <a:r>
              <a:rPr lang="en-US" sz="2800" dirty="0" smtClean="0">
                <a:solidFill>
                  <a:schemeClr val="bg1"/>
                </a:solidFill>
              </a:rPr>
              <a:t>:- Pubic symphysis, intervertebral discs, menisci of knee, and portions of tendons that insert into cartilage.</a:t>
            </a:r>
          </a:p>
          <a:p>
            <a:endParaRPr lang="en-US" sz="2800" dirty="0" smtClean="0">
              <a:solidFill>
                <a:schemeClr val="bg1"/>
              </a:solidFill>
            </a:endParaRPr>
          </a:p>
          <a:p>
            <a:r>
              <a:rPr lang="en-US" sz="3600" b="1" i="1" u="sng" dirty="0" smtClean="0">
                <a:solidFill>
                  <a:schemeClr val="bg1"/>
                </a:solidFill>
              </a:rPr>
              <a:t>Function</a:t>
            </a:r>
            <a:r>
              <a:rPr lang="en-US" sz="2800" dirty="0" smtClean="0">
                <a:solidFill>
                  <a:schemeClr val="bg1"/>
                </a:solidFill>
              </a:rPr>
              <a:t> :- Support and fusion.  </a:t>
            </a:r>
            <a:endParaRPr lang="en-US" sz="28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to="" calcmode="lin" valueType="num">
                                      <p:cBhvr>
                                        <p:cTn id="15"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304800" y="381000"/>
            <a:ext cx="8839200" cy="6477000"/>
          </a:xfrm>
          <a:prstGeom prst="rect">
            <a:avLst/>
          </a:prstGeom>
          <a:noFill/>
          <a:ln w="9525">
            <a:noFill/>
            <a:miter lim="800000"/>
            <a:headEnd/>
            <a:tailEnd/>
          </a:ln>
          <a:effectLst/>
        </p:spPr>
      </p:pic>
      <p:sp>
        <p:nvSpPr>
          <p:cNvPr id="5" name="TextBox 4"/>
          <p:cNvSpPr txBox="1"/>
          <p:nvPr/>
        </p:nvSpPr>
        <p:spPr>
          <a:xfrm>
            <a:off x="2514600" y="0"/>
            <a:ext cx="4800600" cy="461665"/>
          </a:xfrm>
          <a:prstGeom prst="rect">
            <a:avLst/>
          </a:prstGeom>
          <a:noFill/>
        </p:spPr>
        <p:txBody>
          <a:bodyPr wrap="square" rtlCol="0">
            <a:spAutoFit/>
          </a:bodyPr>
          <a:lstStyle/>
          <a:p>
            <a:r>
              <a:rPr lang="en-US" sz="2400" b="1" dirty="0" smtClean="0">
                <a:solidFill>
                  <a:schemeClr val="bg1"/>
                </a:solidFill>
              </a:rPr>
              <a:t>Fibrocartilage</a:t>
            </a:r>
            <a:endParaRPr lang="en-US" sz="24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800" decel="100000"/>
                                        <p:tgtEl>
                                          <p:spTgt spid="2050"/>
                                        </p:tgtEl>
                                      </p:cBhvr>
                                    </p:animEffect>
                                    <p:anim calcmode="lin" valueType="num">
                                      <p:cBhvr>
                                        <p:cTn id="8" dur="800" decel="100000" fill="hold"/>
                                        <p:tgtEl>
                                          <p:spTgt spid="2050"/>
                                        </p:tgtEl>
                                        <p:attrNameLst>
                                          <p:attrName>style.rotation</p:attrName>
                                        </p:attrNameLst>
                                      </p:cBhvr>
                                      <p:tavLst>
                                        <p:tav tm="0">
                                          <p:val>
                                            <p:fltVal val="-90"/>
                                          </p:val>
                                        </p:tav>
                                        <p:tav tm="100000">
                                          <p:val>
                                            <p:fltVal val="0"/>
                                          </p:val>
                                        </p:tav>
                                      </p:tavLst>
                                    </p:anim>
                                    <p:anim calcmode="lin" valueType="num">
                                      <p:cBhvr>
                                        <p:cTn id="9" dur="800" decel="100000" fill="hold"/>
                                        <p:tgtEl>
                                          <p:spTgt spid="2050"/>
                                        </p:tgtEl>
                                        <p:attrNameLst>
                                          <p:attrName>ppt_x</p:attrName>
                                        </p:attrNameLst>
                                      </p:cBhvr>
                                      <p:tavLst>
                                        <p:tav tm="0">
                                          <p:val>
                                            <p:strVal val="#ppt_x+0.4"/>
                                          </p:val>
                                        </p:tav>
                                        <p:tav tm="100000">
                                          <p:val>
                                            <p:strVal val="#ppt_x-0.05"/>
                                          </p:val>
                                        </p:tav>
                                      </p:tavLst>
                                    </p:anim>
                                    <p:anim calcmode="lin" valueType="num">
                                      <p:cBhvr>
                                        <p:cTn id="10" dur="800" decel="100000" fill="hold"/>
                                        <p:tgtEl>
                                          <p:spTgt spid="205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05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05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07886"/>
          </a:xfrm>
          <a:prstGeom prst="rect">
            <a:avLst/>
          </a:prstGeom>
          <a:noFill/>
        </p:spPr>
        <p:txBody>
          <a:bodyPr wrap="square" rtlCol="0">
            <a:spAutoFit/>
          </a:bodyPr>
          <a:lstStyle/>
          <a:p>
            <a:r>
              <a:rPr lang="en-US" sz="4000" b="1" dirty="0" smtClean="0">
                <a:solidFill>
                  <a:srgbClr val="C00000"/>
                </a:solidFill>
              </a:rPr>
              <a:t>    I.    ELASTIC   CARTILAGE</a:t>
            </a:r>
            <a:endParaRPr lang="en-US" sz="4000" b="1" dirty="0">
              <a:solidFill>
                <a:srgbClr val="C00000"/>
              </a:solidFill>
            </a:endParaRPr>
          </a:p>
        </p:txBody>
      </p:sp>
      <p:sp>
        <p:nvSpPr>
          <p:cNvPr id="3" name="TextBox 2"/>
          <p:cNvSpPr txBox="1"/>
          <p:nvPr/>
        </p:nvSpPr>
        <p:spPr>
          <a:xfrm>
            <a:off x="0" y="1143000"/>
            <a:ext cx="9144000" cy="4216539"/>
          </a:xfrm>
          <a:prstGeom prst="rect">
            <a:avLst/>
          </a:prstGeom>
          <a:noFill/>
        </p:spPr>
        <p:txBody>
          <a:bodyPr wrap="square" rtlCol="0">
            <a:spAutoFit/>
          </a:bodyPr>
          <a:lstStyle/>
          <a:p>
            <a:r>
              <a:rPr lang="en-US" sz="3600" b="1" i="1" u="sng" dirty="0" smtClean="0">
                <a:solidFill>
                  <a:schemeClr val="bg1"/>
                </a:solidFill>
              </a:rPr>
              <a:t>Description</a:t>
            </a:r>
            <a:r>
              <a:rPr lang="en-US" sz="2800" dirty="0" smtClean="0">
                <a:solidFill>
                  <a:schemeClr val="bg1"/>
                </a:solidFill>
              </a:rPr>
              <a:t> </a:t>
            </a:r>
            <a:r>
              <a:rPr lang="en-US" sz="3200" dirty="0" smtClean="0">
                <a:solidFill>
                  <a:schemeClr val="bg1"/>
                </a:solidFill>
              </a:rPr>
              <a:t>:- Consists of chondrocytes located in a threadlike network of elastic fibers within the extracellular matrix.</a:t>
            </a:r>
          </a:p>
          <a:p>
            <a:endParaRPr lang="en-US" sz="3200" dirty="0" smtClean="0">
              <a:solidFill>
                <a:schemeClr val="bg1"/>
              </a:solidFill>
            </a:endParaRPr>
          </a:p>
          <a:p>
            <a:r>
              <a:rPr lang="en-US" sz="3600" b="1" i="1" u="sng" dirty="0" smtClean="0">
                <a:solidFill>
                  <a:schemeClr val="bg1"/>
                </a:solidFill>
              </a:rPr>
              <a:t>Location </a:t>
            </a:r>
            <a:r>
              <a:rPr lang="en-US" sz="2800" dirty="0" smtClean="0">
                <a:solidFill>
                  <a:schemeClr val="bg1"/>
                </a:solidFill>
              </a:rPr>
              <a:t>:- </a:t>
            </a:r>
            <a:r>
              <a:rPr lang="en-US" sz="3200" dirty="0" smtClean="0">
                <a:solidFill>
                  <a:schemeClr val="bg1"/>
                </a:solidFill>
              </a:rPr>
              <a:t>Lid on top of larynx, part of external ear, and auditory tubes.</a:t>
            </a:r>
          </a:p>
          <a:p>
            <a:endParaRPr lang="en-US" sz="3200" dirty="0" smtClean="0">
              <a:solidFill>
                <a:schemeClr val="bg1"/>
              </a:solidFill>
            </a:endParaRPr>
          </a:p>
          <a:p>
            <a:r>
              <a:rPr lang="en-US" sz="3600" b="1" i="1" u="sng" dirty="0" smtClean="0">
                <a:solidFill>
                  <a:schemeClr val="bg1"/>
                </a:solidFill>
              </a:rPr>
              <a:t>Function</a:t>
            </a:r>
            <a:r>
              <a:rPr lang="en-US" sz="2800" dirty="0" smtClean="0">
                <a:solidFill>
                  <a:schemeClr val="bg1"/>
                </a:solidFill>
              </a:rPr>
              <a:t> :- </a:t>
            </a:r>
            <a:r>
              <a:rPr lang="en-US" sz="3200" dirty="0" smtClean="0">
                <a:solidFill>
                  <a:schemeClr val="bg1"/>
                </a:solidFill>
              </a:rPr>
              <a:t>Gives support and maintains shape</a:t>
            </a:r>
            <a:r>
              <a:rPr lang="en-US" sz="2800" dirty="0" smtClean="0">
                <a:solidFill>
                  <a:schemeClr val="bg1"/>
                </a:solidFill>
              </a:rPr>
              <a:t>.</a:t>
            </a:r>
            <a:endParaRPr lang="en-US" sz="28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0" y="0"/>
            <a:ext cx="6248400" cy="461665"/>
          </a:xfrm>
          <a:prstGeom prst="rect">
            <a:avLst/>
          </a:prstGeom>
          <a:noFill/>
        </p:spPr>
        <p:txBody>
          <a:bodyPr wrap="square" rtlCol="0">
            <a:spAutoFit/>
          </a:bodyPr>
          <a:lstStyle/>
          <a:p>
            <a:r>
              <a:rPr lang="en-US" sz="2400" b="1" dirty="0" smtClean="0">
                <a:solidFill>
                  <a:schemeClr val="bg1"/>
                </a:solidFill>
              </a:rPr>
              <a:t>Elastic cartilage</a:t>
            </a:r>
            <a:endParaRPr lang="en-US" sz="24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800" decel="100000"/>
                                        <p:tgtEl>
                                          <p:spTgt spid="3074"/>
                                        </p:tgtEl>
                                      </p:cBhvr>
                                    </p:animEffect>
                                    <p:anim calcmode="lin" valueType="num">
                                      <p:cBhvr>
                                        <p:cTn id="8" dur="800" decel="100000" fill="hold"/>
                                        <p:tgtEl>
                                          <p:spTgt spid="3074"/>
                                        </p:tgtEl>
                                        <p:attrNameLst>
                                          <p:attrName>style.rotation</p:attrName>
                                        </p:attrNameLst>
                                      </p:cBhvr>
                                      <p:tavLst>
                                        <p:tav tm="0">
                                          <p:val>
                                            <p:fltVal val="-90"/>
                                          </p:val>
                                        </p:tav>
                                        <p:tav tm="100000">
                                          <p:val>
                                            <p:fltVal val="0"/>
                                          </p:val>
                                        </p:tav>
                                      </p:tavLst>
                                    </p:anim>
                                    <p:anim calcmode="lin" valueType="num">
                                      <p:cBhvr>
                                        <p:cTn id="9" dur="800" decel="100000" fill="hold"/>
                                        <p:tgtEl>
                                          <p:spTgt spid="3074"/>
                                        </p:tgtEl>
                                        <p:attrNameLst>
                                          <p:attrName>ppt_x</p:attrName>
                                        </p:attrNameLst>
                                      </p:cBhvr>
                                      <p:tavLst>
                                        <p:tav tm="0">
                                          <p:val>
                                            <p:strVal val="#ppt_x+0.4"/>
                                          </p:val>
                                        </p:tav>
                                        <p:tav tm="100000">
                                          <p:val>
                                            <p:strVal val="#ppt_x-0.05"/>
                                          </p:val>
                                        </p:tav>
                                      </p:tavLst>
                                    </p:anim>
                                    <p:anim calcmode="lin" valueType="num">
                                      <p:cBhvr>
                                        <p:cTn id="10" dur="800" decel="100000" fill="hold"/>
                                        <p:tgtEl>
                                          <p:spTgt spid="307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07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07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584775"/>
          </a:xfrm>
          <a:prstGeom prst="rect">
            <a:avLst/>
          </a:prstGeom>
          <a:noFill/>
        </p:spPr>
        <p:txBody>
          <a:bodyPr wrap="square" rtlCol="0">
            <a:spAutoFit/>
          </a:bodyPr>
          <a:lstStyle/>
          <a:p>
            <a:r>
              <a:rPr lang="en-US" sz="3200" b="1" dirty="0" smtClean="0">
                <a:solidFill>
                  <a:srgbClr val="C00000"/>
                </a:solidFill>
              </a:rPr>
              <a:t>          J.    COMPACT  BONE </a:t>
            </a:r>
            <a:endParaRPr lang="en-US" sz="3200" b="1" dirty="0">
              <a:solidFill>
                <a:srgbClr val="C00000"/>
              </a:solidFill>
            </a:endParaRPr>
          </a:p>
        </p:txBody>
      </p:sp>
      <p:sp>
        <p:nvSpPr>
          <p:cNvPr id="4" name="TextBox 3"/>
          <p:cNvSpPr txBox="1"/>
          <p:nvPr/>
        </p:nvSpPr>
        <p:spPr>
          <a:xfrm>
            <a:off x="0" y="685800"/>
            <a:ext cx="9144000" cy="6186309"/>
          </a:xfrm>
          <a:prstGeom prst="rect">
            <a:avLst/>
          </a:prstGeom>
          <a:noFill/>
        </p:spPr>
        <p:txBody>
          <a:bodyPr wrap="square" rtlCol="0">
            <a:spAutoFit/>
          </a:bodyPr>
          <a:lstStyle/>
          <a:p>
            <a:r>
              <a:rPr lang="en-US" sz="3600" b="1" i="1" u="sng" dirty="0" smtClean="0">
                <a:solidFill>
                  <a:schemeClr val="bg1"/>
                </a:solidFill>
              </a:rPr>
              <a:t>Description</a:t>
            </a:r>
            <a:r>
              <a:rPr lang="en-US" sz="2800" dirty="0" smtClean="0">
                <a:solidFill>
                  <a:schemeClr val="bg1"/>
                </a:solidFill>
              </a:rPr>
              <a:t> :- </a:t>
            </a:r>
            <a:r>
              <a:rPr lang="en-US" sz="3200" dirty="0" smtClean="0">
                <a:solidFill>
                  <a:schemeClr val="bg1"/>
                </a:solidFill>
              </a:rPr>
              <a:t>Compact bone tissue consists of osteons that contain lamellae, lacunae, osteocytes, canaliculi, and central canals. By contrast, spongy bone tissue consists of thin columns called trabeculae; spaces between trabeculae are filled with red bone marrow.</a:t>
            </a:r>
            <a:r>
              <a:rPr lang="en-US" sz="2800" dirty="0" smtClean="0">
                <a:solidFill>
                  <a:schemeClr val="bg1"/>
                </a:solidFill>
              </a:rPr>
              <a:t>   </a:t>
            </a:r>
          </a:p>
          <a:p>
            <a:r>
              <a:rPr lang="en-US" sz="3600" b="1" i="1" u="sng" dirty="0" smtClean="0">
                <a:solidFill>
                  <a:schemeClr val="bg1"/>
                </a:solidFill>
              </a:rPr>
              <a:t>Location</a:t>
            </a:r>
            <a:r>
              <a:rPr lang="en-US" sz="2800" dirty="0" smtClean="0">
                <a:solidFill>
                  <a:schemeClr val="bg1"/>
                </a:solidFill>
              </a:rPr>
              <a:t> </a:t>
            </a:r>
            <a:r>
              <a:rPr lang="en-US" sz="3200" dirty="0" smtClean="0">
                <a:solidFill>
                  <a:schemeClr val="bg1"/>
                </a:solidFill>
              </a:rPr>
              <a:t>:- Both compact and spongy bone tissue make up the various parts of bones of the body.</a:t>
            </a:r>
          </a:p>
          <a:p>
            <a:r>
              <a:rPr lang="en-US" sz="3600" b="1" i="1" u="sng" dirty="0" smtClean="0">
                <a:solidFill>
                  <a:schemeClr val="bg1"/>
                </a:solidFill>
              </a:rPr>
              <a:t>Function</a:t>
            </a:r>
            <a:r>
              <a:rPr lang="en-US" sz="2800" dirty="0" smtClean="0">
                <a:solidFill>
                  <a:schemeClr val="bg1"/>
                </a:solidFill>
              </a:rPr>
              <a:t> :- </a:t>
            </a:r>
            <a:r>
              <a:rPr lang="en-US" sz="3200" dirty="0" smtClean="0">
                <a:solidFill>
                  <a:schemeClr val="bg1"/>
                </a:solidFill>
              </a:rPr>
              <a:t>Support, protection, storage; houses blood-forming tissue; serves as levers that act with muscle tissue to enable movement.</a:t>
            </a:r>
            <a:endParaRPr lang="en-US" sz="32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to="" calcmode="lin" valueType="num">
                                      <p:cBhvr>
                                        <p:cTn id="15"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0" y="0"/>
            <a:ext cx="2971800" cy="461665"/>
          </a:xfrm>
          <a:prstGeom prst="rect">
            <a:avLst/>
          </a:prstGeom>
          <a:noFill/>
        </p:spPr>
        <p:txBody>
          <a:bodyPr wrap="square" rtlCol="0">
            <a:spAutoFit/>
          </a:bodyPr>
          <a:lstStyle/>
          <a:p>
            <a:r>
              <a:rPr lang="en-US" sz="2400" b="1" dirty="0" smtClean="0">
                <a:solidFill>
                  <a:schemeClr val="bg1"/>
                </a:solidFill>
              </a:rPr>
              <a:t>Compact bone</a:t>
            </a:r>
            <a:endParaRPr lang="en-US" sz="24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800" decel="100000"/>
                                        <p:tgtEl>
                                          <p:spTgt spid="4098"/>
                                        </p:tgtEl>
                                      </p:cBhvr>
                                    </p:animEffect>
                                    <p:anim calcmode="lin" valueType="num">
                                      <p:cBhvr>
                                        <p:cTn id="8" dur="800" decel="100000" fill="hold"/>
                                        <p:tgtEl>
                                          <p:spTgt spid="4098"/>
                                        </p:tgtEl>
                                        <p:attrNameLst>
                                          <p:attrName>style.rotation</p:attrName>
                                        </p:attrNameLst>
                                      </p:cBhvr>
                                      <p:tavLst>
                                        <p:tav tm="0">
                                          <p:val>
                                            <p:fltVal val="-90"/>
                                          </p:val>
                                        </p:tav>
                                        <p:tav tm="100000">
                                          <p:val>
                                            <p:fltVal val="0"/>
                                          </p:val>
                                        </p:tav>
                                      </p:tavLst>
                                    </p:anim>
                                    <p:anim calcmode="lin" valueType="num">
                                      <p:cBhvr>
                                        <p:cTn id="9" dur="800" decel="100000" fill="hold"/>
                                        <p:tgtEl>
                                          <p:spTgt spid="4098"/>
                                        </p:tgtEl>
                                        <p:attrNameLst>
                                          <p:attrName>ppt_x</p:attrName>
                                        </p:attrNameLst>
                                      </p:cBhvr>
                                      <p:tavLst>
                                        <p:tav tm="0">
                                          <p:val>
                                            <p:strVal val="#ppt_x+0.4"/>
                                          </p:val>
                                        </p:tav>
                                        <p:tav tm="100000">
                                          <p:val>
                                            <p:strVal val="#ppt_x-0.05"/>
                                          </p:val>
                                        </p:tav>
                                      </p:tavLst>
                                    </p:anim>
                                    <p:anim calcmode="lin" valueType="num">
                                      <p:cBhvr>
                                        <p:cTn id="10" dur="800" decel="100000" fill="hold"/>
                                        <p:tgtEl>
                                          <p:spTgt spid="409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09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09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07886"/>
          </a:xfrm>
          <a:prstGeom prst="rect">
            <a:avLst/>
          </a:prstGeom>
          <a:noFill/>
        </p:spPr>
        <p:txBody>
          <a:bodyPr wrap="square" rtlCol="0">
            <a:spAutoFit/>
          </a:bodyPr>
          <a:lstStyle/>
          <a:p>
            <a:r>
              <a:rPr lang="en-US" sz="4000" b="1" dirty="0" smtClean="0">
                <a:solidFill>
                  <a:srgbClr val="C00000"/>
                </a:solidFill>
              </a:rPr>
              <a:t>         K.     BLOOD</a:t>
            </a:r>
            <a:endParaRPr lang="en-US" sz="4000" b="1" dirty="0">
              <a:solidFill>
                <a:srgbClr val="C00000"/>
              </a:solidFill>
            </a:endParaRPr>
          </a:p>
        </p:txBody>
      </p:sp>
      <p:sp>
        <p:nvSpPr>
          <p:cNvPr id="4" name="TextBox 3"/>
          <p:cNvSpPr txBox="1"/>
          <p:nvPr/>
        </p:nvSpPr>
        <p:spPr>
          <a:xfrm>
            <a:off x="0" y="914400"/>
            <a:ext cx="9144000" cy="5201424"/>
          </a:xfrm>
          <a:prstGeom prst="rect">
            <a:avLst/>
          </a:prstGeom>
          <a:noFill/>
        </p:spPr>
        <p:txBody>
          <a:bodyPr wrap="square" rtlCol="0">
            <a:spAutoFit/>
          </a:bodyPr>
          <a:lstStyle/>
          <a:p>
            <a:r>
              <a:rPr lang="en-US" sz="3600" b="1" i="1" u="sng" dirty="0" smtClean="0">
                <a:solidFill>
                  <a:schemeClr val="bg1"/>
                </a:solidFill>
              </a:rPr>
              <a:t>Description </a:t>
            </a:r>
            <a:r>
              <a:rPr lang="en-US" sz="2800" dirty="0" smtClean="0">
                <a:solidFill>
                  <a:schemeClr val="bg1"/>
                </a:solidFill>
              </a:rPr>
              <a:t>:- Consists of blood plasma and formed elements; R.B.C.(erythrocytes), W.B.C.(leukocytes), and platelets(thrombocytes).</a:t>
            </a:r>
          </a:p>
          <a:p>
            <a:r>
              <a:rPr lang="en-US" sz="2800" dirty="0" smtClean="0">
                <a:solidFill>
                  <a:schemeClr val="bg1"/>
                </a:solidFill>
              </a:rPr>
              <a:t> </a:t>
            </a:r>
          </a:p>
          <a:p>
            <a:r>
              <a:rPr lang="en-US" sz="3600" b="1" i="1" u="sng" dirty="0" smtClean="0">
                <a:solidFill>
                  <a:schemeClr val="bg1"/>
                </a:solidFill>
              </a:rPr>
              <a:t>Location </a:t>
            </a:r>
            <a:r>
              <a:rPr lang="en-US" sz="2800" dirty="0" smtClean="0">
                <a:solidFill>
                  <a:schemeClr val="bg1"/>
                </a:solidFill>
              </a:rPr>
              <a:t>:- Within blood vessels and within the chambers of the heart.</a:t>
            </a:r>
          </a:p>
          <a:p>
            <a:endParaRPr lang="en-US" sz="2800" dirty="0" smtClean="0">
              <a:solidFill>
                <a:schemeClr val="bg1"/>
              </a:solidFill>
            </a:endParaRPr>
          </a:p>
          <a:p>
            <a:r>
              <a:rPr lang="en-US" sz="3600" b="1" i="1" u="sng" dirty="0" smtClean="0">
                <a:solidFill>
                  <a:schemeClr val="bg1"/>
                </a:solidFill>
              </a:rPr>
              <a:t>Function</a:t>
            </a:r>
            <a:r>
              <a:rPr lang="en-US" sz="2800" dirty="0" smtClean="0">
                <a:solidFill>
                  <a:schemeClr val="bg1"/>
                </a:solidFill>
              </a:rPr>
              <a:t> :- Red blood cells transport oxygen and some carbon dioxide; W.B.C. carry on phagocytosis and are involved in allergic reactions and immune system responses; platelets are essential for the clotting of blood. </a:t>
            </a:r>
            <a:endParaRPr lang="en-US" sz="28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to="" calcmode="lin" valueType="num">
                                      <p:cBhvr>
                                        <p:cTn id="15"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1752600" y="0"/>
            <a:ext cx="2895600" cy="461665"/>
          </a:xfrm>
          <a:prstGeom prst="rect">
            <a:avLst/>
          </a:prstGeom>
          <a:noFill/>
        </p:spPr>
        <p:txBody>
          <a:bodyPr wrap="square" rtlCol="0">
            <a:spAutoFit/>
          </a:bodyPr>
          <a:lstStyle/>
          <a:p>
            <a:r>
              <a:rPr lang="en-US" sz="2400" b="1" dirty="0" smtClean="0">
                <a:solidFill>
                  <a:schemeClr val="bg1"/>
                </a:solidFill>
              </a:rPr>
              <a:t>Blood</a:t>
            </a:r>
            <a:endParaRPr lang="en-US" sz="24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500" fill="hold"/>
                                        <p:tgtEl>
                                          <p:spTgt spid="5122"/>
                                        </p:tgtEl>
                                        <p:attrNameLst>
                                          <p:attrName>ppt_w</p:attrName>
                                        </p:attrNameLst>
                                      </p:cBhvr>
                                      <p:tavLst>
                                        <p:tav tm="0">
                                          <p:val>
                                            <p:fltVal val="0"/>
                                          </p:val>
                                        </p:tav>
                                        <p:tav tm="100000">
                                          <p:val>
                                            <p:strVal val="#ppt_w"/>
                                          </p:val>
                                        </p:tav>
                                      </p:tavLst>
                                    </p:anim>
                                    <p:anim calcmode="lin" valueType="num">
                                      <p:cBhvr>
                                        <p:cTn id="8" dur="500" fill="hold"/>
                                        <p:tgtEl>
                                          <p:spTgt spid="51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46331"/>
          </a:xfrm>
          <a:prstGeom prst="rect">
            <a:avLst/>
          </a:prstGeom>
          <a:noFill/>
        </p:spPr>
        <p:txBody>
          <a:bodyPr wrap="square" rtlCol="0">
            <a:spAutoFit/>
          </a:bodyPr>
          <a:lstStyle/>
          <a:p>
            <a:r>
              <a:rPr lang="en-US" sz="3600" b="1" dirty="0" smtClean="0">
                <a:solidFill>
                  <a:srgbClr val="7030A0"/>
                </a:solidFill>
              </a:rPr>
              <a:t>A.    SKELETAL   MUSCLE  TISSUE</a:t>
            </a:r>
            <a:endParaRPr lang="en-US" sz="3600" b="1" dirty="0">
              <a:solidFill>
                <a:srgbClr val="7030A0"/>
              </a:solidFill>
            </a:endParaRPr>
          </a:p>
        </p:txBody>
      </p:sp>
      <p:sp>
        <p:nvSpPr>
          <p:cNvPr id="4" name="TextBox 3"/>
          <p:cNvSpPr txBox="1"/>
          <p:nvPr/>
        </p:nvSpPr>
        <p:spPr>
          <a:xfrm>
            <a:off x="0" y="914400"/>
            <a:ext cx="9144000" cy="4031873"/>
          </a:xfrm>
          <a:prstGeom prst="rect">
            <a:avLst/>
          </a:prstGeom>
          <a:noFill/>
        </p:spPr>
        <p:txBody>
          <a:bodyPr wrap="square" rtlCol="0">
            <a:spAutoFit/>
          </a:bodyPr>
          <a:lstStyle/>
          <a:p>
            <a:r>
              <a:rPr lang="en-US" sz="3200" b="1" i="1" u="sng" dirty="0" smtClean="0">
                <a:solidFill>
                  <a:schemeClr val="bg1"/>
                </a:solidFill>
              </a:rPr>
              <a:t>Description </a:t>
            </a:r>
            <a:r>
              <a:rPr lang="en-US" sz="3200" dirty="0" smtClean="0">
                <a:solidFill>
                  <a:schemeClr val="bg1"/>
                </a:solidFill>
              </a:rPr>
              <a:t>:- Long, cylindrical, striated fibers with many peripherally located nuclei; voluntary control.</a:t>
            </a:r>
          </a:p>
          <a:p>
            <a:endParaRPr lang="en-US" sz="3200" dirty="0" smtClean="0">
              <a:solidFill>
                <a:schemeClr val="bg1"/>
              </a:solidFill>
            </a:endParaRPr>
          </a:p>
          <a:p>
            <a:r>
              <a:rPr lang="en-US" sz="3200" b="1" i="1" u="sng" dirty="0" smtClean="0">
                <a:solidFill>
                  <a:schemeClr val="bg1"/>
                </a:solidFill>
              </a:rPr>
              <a:t>Location</a:t>
            </a:r>
            <a:r>
              <a:rPr lang="en-US" sz="3200" dirty="0" smtClean="0">
                <a:solidFill>
                  <a:schemeClr val="bg1"/>
                </a:solidFill>
              </a:rPr>
              <a:t> :- Usually attached to bones by tendons.</a:t>
            </a:r>
          </a:p>
          <a:p>
            <a:endParaRPr lang="en-US" sz="3200" dirty="0" smtClean="0">
              <a:solidFill>
                <a:schemeClr val="bg1"/>
              </a:solidFill>
            </a:endParaRPr>
          </a:p>
          <a:p>
            <a:r>
              <a:rPr lang="en-US" sz="3200" b="1" i="1" u="sng" dirty="0" smtClean="0">
                <a:solidFill>
                  <a:schemeClr val="bg1"/>
                </a:solidFill>
              </a:rPr>
              <a:t>Function</a:t>
            </a:r>
            <a:r>
              <a:rPr lang="en-US" sz="3200" dirty="0" smtClean="0">
                <a:solidFill>
                  <a:schemeClr val="bg1"/>
                </a:solidFill>
              </a:rPr>
              <a:t> :- Motion, posture, heat production, and protection.</a:t>
            </a:r>
            <a:endParaRPr lang="en-US" sz="32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to="" calcmode="lin" valueType="num">
                                      <p:cBhvr>
                                        <p:cTn id="15"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0" y="0"/>
            <a:ext cx="9143999" cy="685800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500" fill="hold"/>
                                        <p:tgtEl>
                                          <p:spTgt spid="6146"/>
                                        </p:tgtEl>
                                        <p:attrNameLst>
                                          <p:attrName>ppt_w</p:attrName>
                                        </p:attrNameLst>
                                      </p:cBhvr>
                                      <p:tavLst>
                                        <p:tav tm="0">
                                          <p:val>
                                            <p:fltVal val="0"/>
                                          </p:val>
                                        </p:tav>
                                        <p:tav tm="100000">
                                          <p:val>
                                            <p:strVal val="#ppt_w"/>
                                          </p:val>
                                        </p:tav>
                                      </p:tavLst>
                                    </p:anim>
                                    <p:anim calcmode="lin" valueType="num">
                                      <p:cBhvr>
                                        <p:cTn id="8" dur="500" fill="hold"/>
                                        <p:tgtEl>
                                          <p:spTgt spid="614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52400"/>
            <a:ext cx="9144000" cy="707886"/>
          </a:xfrm>
          <a:prstGeom prst="rect">
            <a:avLst/>
          </a:prstGeom>
          <a:noFill/>
        </p:spPr>
        <p:txBody>
          <a:bodyPr wrap="square" rtlCol="0">
            <a:spAutoFit/>
          </a:bodyPr>
          <a:lstStyle/>
          <a:p>
            <a:r>
              <a:rPr lang="en-US" sz="3600" b="1" dirty="0" smtClean="0">
                <a:solidFill>
                  <a:srgbClr val="7030A0"/>
                </a:solidFill>
              </a:rPr>
              <a:t>  B.   </a:t>
            </a:r>
            <a:r>
              <a:rPr lang="en-US" sz="4000" b="1" dirty="0" smtClean="0">
                <a:solidFill>
                  <a:srgbClr val="7030A0"/>
                </a:solidFill>
              </a:rPr>
              <a:t>CARDIAC</a:t>
            </a:r>
            <a:r>
              <a:rPr lang="en-US" sz="3600" b="1" dirty="0" smtClean="0">
                <a:solidFill>
                  <a:srgbClr val="7030A0"/>
                </a:solidFill>
              </a:rPr>
              <a:t>   MUSCLE   TISSUE </a:t>
            </a:r>
            <a:endParaRPr lang="en-US" sz="3600" b="1" dirty="0">
              <a:solidFill>
                <a:srgbClr val="7030A0"/>
              </a:solidFill>
            </a:endParaRPr>
          </a:p>
        </p:txBody>
      </p:sp>
      <p:sp>
        <p:nvSpPr>
          <p:cNvPr id="6" name="TextBox 5"/>
          <p:cNvSpPr txBox="1"/>
          <p:nvPr/>
        </p:nvSpPr>
        <p:spPr>
          <a:xfrm>
            <a:off x="0" y="1143000"/>
            <a:ext cx="9144000" cy="5262979"/>
          </a:xfrm>
          <a:prstGeom prst="rect">
            <a:avLst/>
          </a:prstGeom>
          <a:noFill/>
        </p:spPr>
        <p:txBody>
          <a:bodyPr wrap="square" rtlCol="0">
            <a:spAutoFit/>
          </a:bodyPr>
          <a:lstStyle/>
          <a:p>
            <a:r>
              <a:rPr lang="en-US" sz="4000" b="1" i="1" u="sng" dirty="0" smtClean="0">
                <a:solidFill>
                  <a:schemeClr val="bg1"/>
                </a:solidFill>
              </a:rPr>
              <a:t>Description</a:t>
            </a:r>
            <a:r>
              <a:rPr lang="en-US" sz="3600" dirty="0" smtClean="0">
                <a:solidFill>
                  <a:schemeClr val="bg1"/>
                </a:solidFill>
              </a:rPr>
              <a:t> :- Branched striated fibers with one or two centrally located nuclei; contains intercalated discs; involuntary control.</a:t>
            </a:r>
          </a:p>
          <a:p>
            <a:r>
              <a:rPr lang="en-US" sz="3600" dirty="0" smtClean="0">
                <a:solidFill>
                  <a:schemeClr val="bg1"/>
                </a:solidFill>
              </a:rPr>
              <a:t> </a:t>
            </a:r>
          </a:p>
          <a:p>
            <a:r>
              <a:rPr lang="en-US" sz="4000" b="1" i="1" u="sng" dirty="0" smtClean="0">
                <a:solidFill>
                  <a:schemeClr val="bg1"/>
                </a:solidFill>
              </a:rPr>
              <a:t>Location </a:t>
            </a:r>
            <a:r>
              <a:rPr lang="en-US" sz="3600" dirty="0" smtClean="0">
                <a:solidFill>
                  <a:schemeClr val="bg1"/>
                </a:solidFill>
              </a:rPr>
              <a:t>:- Heart wall.</a:t>
            </a:r>
          </a:p>
          <a:p>
            <a:endParaRPr lang="en-US" sz="3600" dirty="0" smtClean="0">
              <a:solidFill>
                <a:schemeClr val="bg1"/>
              </a:solidFill>
            </a:endParaRPr>
          </a:p>
          <a:p>
            <a:r>
              <a:rPr lang="en-US" sz="4000" b="1" i="1" u="sng" dirty="0" smtClean="0">
                <a:solidFill>
                  <a:schemeClr val="bg1"/>
                </a:solidFill>
              </a:rPr>
              <a:t>Function </a:t>
            </a:r>
            <a:r>
              <a:rPr lang="en-US" sz="3600" dirty="0" smtClean="0">
                <a:solidFill>
                  <a:schemeClr val="bg1"/>
                </a:solidFill>
              </a:rPr>
              <a:t>:- Pumps blood to all parts of the body.</a:t>
            </a:r>
            <a:endParaRPr lang="en-US" sz="36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to="" calcmode="lin" valueType="num">
                                      <p:cBhvr>
                                        <p:cTn id="15"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500" fill="hold"/>
                                        <p:tgtEl>
                                          <p:spTgt spid="7170"/>
                                        </p:tgtEl>
                                        <p:attrNameLst>
                                          <p:attrName>ppt_w</p:attrName>
                                        </p:attrNameLst>
                                      </p:cBhvr>
                                      <p:tavLst>
                                        <p:tav tm="0">
                                          <p:val>
                                            <p:fltVal val="0"/>
                                          </p:val>
                                        </p:tav>
                                        <p:tav tm="100000">
                                          <p:val>
                                            <p:strVal val="#ppt_w"/>
                                          </p:val>
                                        </p:tav>
                                      </p:tavLst>
                                    </p:anim>
                                    <p:anim calcmode="lin" valueType="num">
                                      <p:cBhvr>
                                        <p:cTn id="8" dur="500" fill="hold"/>
                                        <p:tgtEl>
                                          <p:spTgt spid="717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46331"/>
          </a:xfrm>
          <a:prstGeom prst="rect">
            <a:avLst/>
          </a:prstGeom>
          <a:noFill/>
        </p:spPr>
        <p:txBody>
          <a:bodyPr wrap="square" rtlCol="0">
            <a:spAutoFit/>
          </a:bodyPr>
          <a:lstStyle/>
          <a:p>
            <a:r>
              <a:rPr lang="en-US" sz="3600" b="1" dirty="0" smtClean="0">
                <a:solidFill>
                  <a:srgbClr val="7030A0"/>
                </a:solidFill>
              </a:rPr>
              <a:t>C.   SMOOTH   MUSCLE   TISSUE </a:t>
            </a:r>
            <a:endParaRPr lang="en-US" sz="3600" b="1" dirty="0">
              <a:solidFill>
                <a:srgbClr val="7030A0"/>
              </a:solidFill>
            </a:endParaRPr>
          </a:p>
        </p:txBody>
      </p:sp>
      <p:sp>
        <p:nvSpPr>
          <p:cNvPr id="3" name="TextBox 2"/>
          <p:cNvSpPr txBox="1"/>
          <p:nvPr/>
        </p:nvSpPr>
        <p:spPr>
          <a:xfrm>
            <a:off x="0" y="914400"/>
            <a:ext cx="9144000" cy="5201424"/>
          </a:xfrm>
          <a:prstGeom prst="rect">
            <a:avLst/>
          </a:prstGeom>
          <a:noFill/>
        </p:spPr>
        <p:txBody>
          <a:bodyPr wrap="square" rtlCol="0">
            <a:spAutoFit/>
          </a:bodyPr>
          <a:lstStyle/>
          <a:p>
            <a:r>
              <a:rPr lang="en-US" sz="3600" b="1" i="1" u="sng" dirty="0" smtClean="0">
                <a:solidFill>
                  <a:schemeClr val="bg1"/>
                </a:solidFill>
              </a:rPr>
              <a:t>Description</a:t>
            </a:r>
            <a:r>
              <a:rPr lang="en-US" sz="2800" dirty="0" smtClean="0">
                <a:solidFill>
                  <a:schemeClr val="bg1"/>
                </a:solidFill>
              </a:rPr>
              <a:t> :- Spindle-shaped, nonstriated fibers with one centrally located nucleus; involuntary control.</a:t>
            </a:r>
          </a:p>
          <a:p>
            <a:endParaRPr lang="en-US" sz="2800" dirty="0" smtClean="0">
              <a:solidFill>
                <a:schemeClr val="bg1"/>
              </a:solidFill>
            </a:endParaRPr>
          </a:p>
          <a:p>
            <a:r>
              <a:rPr lang="en-US" sz="3600" b="1" i="1" u="sng" dirty="0" smtClean="0">
                <a:solidFill>
                  <a:schemeClr val="bg1"/>
                </a:solidFill>
              </a:rPr>
              <a:t>Location</a:t>
            </a:r>
            <a:r>
              <a:rPr lang="en-US" sz="2800" dirty="0" smtClean="0">
                <a:solidFill>
                  <a:schemeClr val="bg1"/>
                </a:solidFill>
              </a:rPr>
              <a:t> :- Iris of the eye, walls of hollow internal structures such as blood vessels, airways to the lungs, stomach, intestines, gallbladder, urinary bladder, and uterus.</a:t>
            </a:r>
          </a:p>
          <a:p>
            <a:endParaRPr lang="en-US" sz="2800" dirty="0" smtClean="0">
              <a:solidFill>
                <a:schemeClr val="bg1"/>
              </a:solidFill>
            </a:endParaRPr>
          </a:p>
          <a:p>
            <a:r>
              <a:rPr lang="en-US" sz="3600" b="1" i="1" u="sng" dirty="0" smtClean="0">
                <a:solidFill>
                  <a:schemeClr val="bg1"/>
                </a:solidFill>
              </a:rPr>
              <a:t>Function </a:t>
            </a:r>
            <a:r>
              <a:rPr lang="en-US" sz="2800" dirty="0" smtClean="0">
                <a:solidFill>
                  <a:schemeClr val="bg1"/>
                </a:solidFill>
              </a:rPr>
              <a:t>:- Motion(constriction of blood vessels and airways, propulsion of foods through G.I.T., contraction of urinary bladder and gallbladder).</a:t>
            </a:r>
            <a:endParaRPr lang="en-US" sz="28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to="" calcmode="lin" valueType="num">
                                      <p:cBhvr>
                                        <p:cTn id="15"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07886"/>
          </a:xfrm>
          <a:prstGeom prst="rect">
            <a:avLst/>
          </a:prstGeom>
          <a:noFill/>
        </p:spPr>
        <p:txBody>
          <a:bodyPr wrap="square" rtlCol="0">
            <a:spAutoFit/>
          </a:bodyPr>
          <a:lstStyle/>
          <a:p>
            <a:r>
              <a:rPr lang="en-US" sz="4000" b="1" dirty="0" smtClean="0">
                <a:solidFill>
                  <a:srgbClr val="FFC000"/>
                </a:solidFill>
              </a:rPr>
              <a:t>             </a:t>
            </a:r>
            <a:r>
              <a:rPr lang="en-US" sz="4000" b="1" dirty="0" smtClean="0">
                <a:solidFill>
                  <a:srgbClr val="B88C00"/>
                </a:solidFill>
              </a:rPr>
              <a:t>NERVOUS   TISSUE</a:t>
            </a:r>
            <a:endParaRPr lang="en-US" sz="4000" b="1" dirty="0">
              <a:solidFill>
                <a:srgbClr val="FFC000"/>
              </a:solidFill>
            </a:endParaRPr>
          </a:p>
        </p:txBody>
      </p:sp>
      <p:sp>
        <p:nvSpPr>
          <p:cNvPr id="3" name="TextBox 2"/>
          <p:cNvSpPr txBox="1"/>
          <p:nvPr/>
        </p:nvSpPr>
        <p:spPr>
          <a:xfrm>
            <a:off x="0" y="838200"/>
            <a:ext cx="9144000" cy="5693866"/>
          </a:xfrm>
          <a:prstGeom prst="rect">
            <a:avLst/>
          </a:prstGeom>
          <a:noFill/>
        </p:spPr>
        <p:txBody>
          <a:bodyPr wrap="square" rtlCol="0">
            <a:spAutoFit/>
          </a:bodyPr>
          <a:lstStyle/>
          <a:p>
            <a:r>
              <a:rPr lang="en-US" sz="3600" b="1" i="1" u="sng" dirty="0" smtClean="0">
                <a:solidFill>
                  <a:schemeClr val="bg1"/>
                </a:solidFill>
              </a:rPr>
              <a:t>Description</a:t>
            </a:r>
            <a:r>
              <a:rPr lang="en-US" sz="3200" dirty="0" smtClean="0">
                <a:solidFill>
                  <a:schemeClr val="bg1"/>
                </a:solidFill>
              </a:rPr>
              <a:t> :- Consists of neurons and neuroglia. Neurons consist of a cell body and processes extending from the cell body(multiple dendrites and a single axon).Neuroglia do not generate or conduct nerve impulses but have other important supporting functions.</a:t>
            </a:r>
          </a:p>
          <a:p>
            <a:r>
              <a:rPr lang="en-US" sz="3600" b="1" i="1" u="sng" dirty="0" smtClean="0">
                <a:solidFill>
                  <a:schemeClr val="bg1"/>
                </a:solidFill>
              </a:rPr>
              <a:t>Location</a:t>
            </a:r>
            <a:r>
              <a:rPr lang="en-US" sz="3200" dirty="0" smtClean="0">
                <a:solidFill>
                  <a:schemeClr val="bg1"/>
                </a:solidFill>
              </a:rPr>
              <a:t> :- Nervous system.</a:t>
            </a:r>
          </a:p>
          <a:p>
            <a:r>
              <a:rPr lang="en-US" sz="3600" b="1" i="1" u="sng" dirty="0" smtClean="0">
                <a:solidFill>
                  <a:schemeClr val="bg1"/>
                </a:solidFill>
              </a:rPr>
              <a:t>Function</a:t>
            </a:r>
            <a:r>
              <a:rPr lang="en-US" sz="3200" dirty="0" smtClean="0">
                <a:solidFill>
                  <a:schemeClr val="bg1"/>
                </a:solidFill>
              </a:rPr>
              <a:t> :- Exhibits sensitivity to various types of stimuli, converts stimuli into nerve impulses, and conducts nerve impulses to other neurons, muscle fibers, or glands. </a:t>
            </a:r>
            <a:endParaRPr lang="en-US" sz="32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to="" calcmode="lin" valueType="num">
                                      <p:cBhvr>
                                        <p:cTn id="15"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0" y="0"/>
            <a:ext cx="9144000" cy="6857999"/>
          </a:xfrm>
          <a:prstGeom prst="rect">
            <a:avLst/>
          </a:prstGeom>
          <a:noFill/>
          <a:ln w="9525">
            <a:noFill/>
            <a:miter lim="800000"/>
            <a:headEnd/>
            <a:tailEnd/>
          </a:ln>
          <a:effectLst/>
        </p:spPr>
      </p:pic>
      <p:sp>
        <p:nvSpPr>
          <p:cNvPr id="4" name="TextBox 3"/>
          <p:cNvSpPr txBox="1"/>
          <p:nvPr/>
        </p:nvSpPr>
        <p:spPr>
          <a:xfrm>
            <a:off x="0" y="2895600"/>
            <a:ext cx="838200" cy="646331"/>
          </a:xfrm>
          <a:prstGeom prst="rect">
            <a:avLst/>
          </a:prstGeom>
          <a:noFill/>
        </p:spPr>
        <p:txBody>
          <a:bodyPr wrap="square" rtlCol="0">
            <a:spAutoFit/>
          </a:bodyPr>
          <a:lstStyle/>
          <a:p>
            <a:r>
              <a:rPr lang="en-US" dirty="0" smtClean="0">
                <a:solidFill>
                  <a:schemeClr val="bg1"/>
                </a:solidFill>
              </a:rPr>
              <a:t>Spinal</a:t>
            </a:r>
          </a:p>
          <a:p>
            <a:r>
              <a:rPr lang="en-US" dirty="0" smtClean="0">
                <a:solidFill>
                  <a:schemeClr val="bg1"/>
                </a:solidFill>
              </a:rPr>
              <a:t>cord</a:t>
            </a:r>
            <a:endParaRPr lang="en-US"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500" fill="hold"/>
                                        <p:tgtEl>
                                          <p:spTgt spid="8194"/>
                                        </p:tgtEl>
                                        <p:attrNameLst>
                                          <p:attrName>ppt_w</p:attrName>
                                        </p:attrNameLst>
                                      </p:cBhvr>
                                      <p:tavLst>
                                        <p:tav tm="0">
                                          <p:val>
                                            <p:fltVal val="0"/>
                                          </p:val>
                                        </p:tav>
                                        <p:tav tm="100000">
                                          <p:val>
                                            <p:strVal val="#ppt_w"/>
                                          </p:val>
                                        </p:tav>
                                      </p:tavLst>
                                    </p:anim>
                                    <p:anim calcmode="lin" valueType="num">
                                      <p:cBhvr>
                                        <p:cTn id="8" dur="500" fill="hold"/>
                                        <p:tgtEl>
                                          <p:spTgt spid="819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WordArt 5" descr="White marble"/>
          <p:cNvSpPr>
            <a:spLocks noChangeArrowheads="1" noChangeShapeType="1" noTextEdit="1"/>
          </p:cNvSpPr>
          <p:nvPr/>
        </p:nvSpPr>
        <p:spPr bwMode="auto">
          <a:xfrm>
            <a:off x="914400" y="990600"/>
            <a:ext cx="7002462" cy="4343399"/>
          </a:xfrm>
          <a:prstGeom prst="rect">
            <a:avLst/>
          </a:prstGeom>
        </p:spPr>
        <p:txBody>
          <a:bodyPr wrap="none" fromWordArt="1">
            <a:prstTxWarp prst="textPlain">
              <a:avLst>
                <a:gd name="adj" fmla="val 51799"/>
              </a:avLst>
            </a:prstTxWarp>
            <a:scene3d>
              <a:camera prst="legacyObliqueRight"/>
              <a:lightRig rig="legacyHarsh3" dir="t"/>
            </a:scene3d>
            <a:sp3d extrusionH="100000" prstMaterial="legacyMatte">
              <a:extrusionClr>
                <a:srgbClr val="663300"/>
              </a:extrusionClr>
            </a:sp3d>
          </a:bodyPr>
          <a:lstStyle/>
          <a:p>
            <a:pPr algn="ctr" rtl="0"/>
            <a:r>
              <a:rPr lang="en-US" sz="6600" kern="10" spc="0" dirty="0" smtClean="0">
                <a:ln w="9525">
                  <a:round/>
                  <a:headEnd/>
                  <a:tailEnd/>
                </a:ln>
                <a:blipFill dpi="0" rotWithShape="0">
                  <a:blip r:embed="rId2"/>
                  <a:srcRect/>
                  <a:tile tx="0" ty="0" sx="100000" sy="100000" flip="none" algn="tl"/>
                </a:blipFill>
                <a:effectLst/>
                <a:latin typeface="Arial Black"/>
              </a:rPr>
              <a:t>THE ORGAN SYSTEM</a:t>
            </a:r>
          </a:p>
          <a:p>
            <a:pPr algn="ctr" rtl="0"/>
            <a:r>
              <a:rPr lang="en-US" sz="6600" kern="10" spc="0" dirty="0" smtClean="0">
                <a:ln w="9525">
                  <a:round/>
                  <a:headEnd/>
                  <a:tailEnd/>
                </a:ln>
                <a:blipFill dpi="0" rotWithShape="0">
                  <a:blip r:embed="rId2"/>
                  <a:srcRect/>
                  <a:tile tx="0" ty="0" sx="100000" sy="100000" flip="none" algn="tl"/>
                </a:blipFill>
                <a:effectLst/>
                <a:latin typeface="Arial Black"/>
              </a:rPr>
              <a:t>OF </a:t>
            </a:r>
          </a:p>
          <a:p>
            <a:pPr algn="ctr" rtl="0"/>
            <a:r>
              <a:rPr lang="en-US" sz="6600" kern="10" spc="0" dirty="0" smtClean="0">
                <a:ln w="9525">
                  <a:round/>
                  <a:headEnd/>
                  <a:tailEnd/>
                </a:ln>
                <a:blipFill dpi="0" rotWithShape="0">
                  <a:blip r:embed="rId2"/>
                  <a:srcRect/>
                  <a:tile tx="0" ty="0" sx="100000" sy="100000" flip="none" algn="tl"/>
                </a:blipFill>
                <a:effectLst/>
                <a:latin typeface="Arial Black"/>
              </a:rPr>
              <a:t>HUMAN BODY</a:t>
            </a:r>
            <a:endParaRPr lang="en-US" sz="6600" kern="10" spc="0" dirty="0">
              <a:ln w="9525">
                <a:round/>
                <a:headEnd/>
                <a:tailEnd/>
              </a:ln>
              <a:blipFill dpi="0" rotWithShape="0">
                <a:blip r:embed="rId2"/>
                <a:srcRect/>
                <a:tile tx="0" ty="0" sx="100000" sy="100000" flip="none" algn="tl"/>
              </a:blipFill>
              <a:effectLst/>
              <a:latin typeface="Arial Black"/>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wipe(down)">
                                      <p:cBhvr>
                                        <p:cTn id="7" dur="580">
                                          <p:stCondLst>
                                            <p:cond delay="0"/>
                                          </p:stCondLst>
                                        </p:cTn>
                                        <p:tgtEl>
                                          <p:spTgt spid="2053"/>
                                        </p:tgtEl>
                                      </p:cBhvr>
                                    </p:animEffect>
                                    <p:anim calcmode="lin" valueType="num">
                                      <p:cBhvr>
                                        <p:cTn id="8" dur="1822" tmFilter="0,0; 0.14,0.36; 0.43,0.73; 0.71,0.91; 1.0,1.0">
                                          <p:stCondLst>
                                            <p:cond delay="0"/>
                                          </p:stCondLst>
                                        </p:cTn>
                                        <p:tgtEl>
                                          <p:spTgt spid="205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3"/>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3"/>
                                        </p:tgtEl>
                                      </p:cBhvr>
                                      <p:to x="100000" y="60000"/>
                                    </p:animScale>
                                    <p:animScale>
                                      <p:cBhvr>
                                        <p:cTn id="14" dur="166" decel="50000">
                                          <p:stCondLst>
                                            <p:cond delay="676"/>
                                          </p:stCondLst>
                                        </p:cTn>
                                        <p:tgtEl>
                                          <p:spTgt spid="2053"/>
                                        </p:tgtEl>
                                      </p:cBhvr>
                                      <p:to x="100000" y="100000"/>
                                    </p:animScale>
                                    <p:animScale>
                                      <p:cBhvr>
                                        <p:cTn id="15" dur="26">
                                          <p:stCondLst>
                                            <p:cond delay="1312"/>
                                          </p:stCondLst>
                                        </p:cTn>
                                        <p:tgtEl>
                                          <p:spTgt spid="2053"/>
                                        </p:tgtEl>
                                      </p:cBhvr>
                                      <p:to x="100000" y="80000"/>
                                    </p:animScale>
                                    <p:animScale>
                                      <p:cBhvr>
                                        <p:cTn id="16" dur="166" decel="50000">
                                          <p:stCondLst>
                                            <p:cond delay="1338"/>
                                          </p:stCondLst>
                                        </p:cTn>
                                        <p:tgtEl>
                                          <p:spTgt spid="2053"/>
                                        </p:tgtEl>
                                      </p:cBhvr>
                                      <p:to x="100000" y="100000"/>
                                    </p:animScale>
                                    <p:animScale>
                                      <p:cBhvr>
                                        <p:cTn id="17" dur="26">
                                          <p:stCondLst>
                                            <p:cond delay="1642"/>
                                          </p:stCondLst>
                                        </p:cTn>
                                        <p:tgtEl>
                                          <p:spTgt spid="2053"/>
                                        </p:tgtEl>
                                      </p:cBhvr>
                                      <p:to x="100000" y="90000"/>
                                    </p:animScale>
                                    <p:animScale>
                                      <p:cBhvr>
                                        <p:cTn id="18" dur="166" decel="50000">
                                          <p:stCondLst>
                                            <p:cond delay="1668"/>
                                          </p:stCondLst>
                                        </p:cTn>
                                        <p:tgtEl>
                                          <p:spTgt spid="2053"/>
                                        </p:tgtEl>
                                      </p:cBhvr>
                                      <p:to x="100000" y="100000"/>
                                    </p:animScale>
                                    <p:animScale>
                                      <p:cBhvr>
                                        <p:cTn id="19" dur="26">
                                          <p:stCondLst>
                                            <p:cond delay="1808"/>
                                          </p:stCondLst>
                                        </p:cTn>
                                        <p:tgtEl>
                                          <p:spTgt spid="2053"/>
                                        </p:tgtEl>
                                      </p:cBhvr>
                                      <p:to x="100000" y="95000"/>
                                    </p:animScale>
                                    <p:animScale>
                                      <p:cBhvr>
                                        <p:cTn id="20" dur="166" decel="50000">
                                          <p:stCondLst>
                                            <p:cond delay="1834"/>
                                          </p:stCondLst>
                                        </p:cTn>
                                        <p:tgtEl>
                                          <p:spTgt spid="205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3600" y="152400"/>
            <a:ext cx="4185762" cy="923330"/>
          </a:xfrm>
          <a:prstGeom prst="rect">
            <a:avLst/>
          </a:prstGeom>
          <a:noFill/>
        </p:spPr>
        <p:txBody>
          <a:bodyPr wrap="none" lIns="91440" tIns="45720" rIns="91440" bIns="45720">
            <a:spAutoFit/>
          </a:bodyPr>
          <a:lstStyle/>
          <a:p>
            <a:pPr algn="ct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CONTENTS</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3" name="TextBox 2"/>
          <p:cNvSpPr txBox="1"/>
          <p:nvPr/>
        </p:nvSpPr>
        <p:spPr>
          <a:xfrm>
            <a:off x="0" y="1676400"/>
            <a:ext cx="9144000" cy="3477875"/>
          </a:xfrm>
          <a:prstGeom prst="rect">
            <a:avLst/>
          </a:prstGeom>
          <a:noFill/>
        </p:spPr>
        <p:txBody>
          <a:bodyPr wrap="square" rtlCol="0">
            <a:spAutoFit/>
          </a:bodyPr>
          <a:lstStyle/>
          <a:p>
            <a:pPr>
              <a:buBlip>
                <a:blip r:embed="rId2"/>
              </a:buBlip>
            </a:pPr>
            <a:r>
              <a:rPr lang="en-US" sz="4400" b="1" dirty="0" smtClean="0">
                <a:solidFill>
                  <a:srgbClr val="D553AA"/>
                </a:solidFill>
              </a:rPr>
              <a:t>    Definition of organ system</a:t>
            </a:r>
          </a:p>
          <a:p>
            <a:endParaRPr lang="en-US" sz="4400" b="1" dirty="0" smtClean="0">
              <a:solidFill>
                <a:srgbClr val="D553AA"/>
              </a:solidFill>
            </a:endParaRPr>
          </a:p>
          <a:p>
            <a:pPr>
              <a:buBlip>
                <a:blip r:embed="rId2"/>
              </a:buBlip>
            </a:pPr>
            <a:r>
              <a:rPr lang="en-US" sz="4400" b="1" dirty="0" smtClean="0">
                <a:solidFill>
                  <a:srgbClr val="D553AA"/>
                </a:solidFill>
              </a:rPr>
              <a:t>    Different organ systems</a:t>
            </a:r>
          </a:p>
          <a:p>
            <a:pPr>
              <a:buBlip>
                <a:blip r:embed="rId2"/>
              </a:buBlip>
            </a:pPr>
            <a:endParaRPr lang="en-US" sz="4400" b="1" dirty="0" smtClean="0">
              <a:solidFill>
                <a:srgbClr val="D553AA"/>
              </a:solidFill>
            </a:endParaRPr>
          </a:p>
          <a:p>
            <a:pPr>
              <a:buBlip>
                <a:blip r:embed="rId2"/>
              </a:buBlip>
            </a:pPr>
            <a:r>
              <a:rPr lang="en-US" sz="4400" b="1" dirty="0" smtClean="0">
                <a:solidFill>
                  <a:srgbClr val="D553AA"/>
                </a:solidFill>
              </a:rPr>
              <a:t>    Functions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57200"/>
            <a:ext cx="4114800" cy="830997"/>
          </a:xfrm>
          <a:prstGeom prst="rect">
            <a:avLst/>
          </a:prstGeom>
          <a:noFill/>
        </p:spPr>
        <p:txBody>
          <a:bodyPr wrap="square" rtlCol="0">
            <a:spAutoFit/>
          </a:bodyPr>
          <a:lstStyle/>
          <a:p>
            <a:r>
              <a:rPr lang="en-US" sz="4800" b="1" dirty="0" smtClean="0">
                <a:solidFill>
                  <a:srgbClr val="D553AA"/>
                </a:solidFill>
              </a:rPr>
              <a:t>Definition</a:t>
            </a:r>
            <a:endParaRPr lang="en-US" sz="4800" b="1" dirty="0">
              <a:solidFill>
                <a:srgbClr val="D553AA"/>
              </a:solidFill>
            </a:endParaRPr>
          </a:p>
        </p:txBody>
      </p:sp>
      <p:sp>
        <p:nvSpPr>
          <p:cNvPr id="3" name="TextBox 2"/>
          <p:cNvSpPr txBox="1"/>
          <p:nvPr/>
        </p:nvSpPr>
        <p:spPr>
          <a:xfrm>
            <a:off x="990600" y="1981200"/>
            <a:ext cx="7620000" cy="2862322"/>
          </a:xfrm>
          <a:prstGeom prst="rect">
            <a:avLst/>
          </a:prstGeom>
          <a:noFill/>
        </p:spPr>
        <p:txBody>
          <a:bodyPr wrap="square" rtlCol="0">
            <a:spAutoFit/>
          </a:bodyPr>
          <a:lstStyle/>
          <a:p>
            <a:r>
              <a:rPr lang="en-US" sz="3600" b="1" dirty="0" smtClean="0">
                <a:solidFill>
                  <a:schemeClr val="bg1"/>
                </a:solidFill>
              </a:rPr>
              <a:t>The structural organization in the body is the </a:t>
            </a:r>
            <a:r>
              <a:rPr lang="en-US" sz="3600" b="1" i="1" u="sng" dirty="0" smtClean="0">
                <a:solidFill>
                  <a:schemeClr val="bg1"/>
                </a:solidFill>
              </a:rPr>
              <a:t>system</a:t>
            </a:r>
            <a:r>
              <a:rPr lang="en-US" sz="3600" b="1" dirty="0" smtClean="0">
                <a:solidFill>
                  <a:schemeClr val="bg1"/>
                </a:solidFill>
              </a:rPr>
              <a:t>, also called the </a:t>
            </a:r>
            <a:r>
              <a:rPr lang="en-US" sz="3600" b="1" i="1" u="sng" dirty="0" smtClean="0">
                <a:solidFill>
                  <a:schemeClr val="bg1"/>
                </a:solidFill>
              </a:rPr>
              <a:t>organ-system</a:t>
            </a:r>
            <a:r>
              <a:rPr lang="en-US" sz="3600" b="1" dirty="0" smtClean="0">
                <a:solidFill>
                  <a:schemeClr val="bg1"/>
                </a:solidFill>
              </a:rPr>
              <a:t>. A system consist of related organs with common function.</a:t>
            </a:r>
            <a:endParaRPr lang="en-US" sz="36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4"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to="" calcmode="lin" valueType="num">
                                      <p:cBhvr>
                                        <p:cTn id="25"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228600"/>
            <a:ext cx="9144000" cy="830997"/>
          </a:xfrm>
          <a:prstGeom prst="rect">
            <a:avLst/>
          </a:prstGeom>
          <a:noFill/>
        </p:spPr>
        <p:txBody>
          <a:bodyPr wrap="square" rtlCol="0">
            <a:spAutoFit/>
          </a:bodyPr>
          <a:lstStyle/>
          <a:p>
            <a:r>
              <a:rPr lang="en-US" sz="4800" b="1" i="1" dirty="0" smtClean="0">
                <a:solidFill>
                  <a:srgbClr val="D553AA"/>
                </a:solidFill>
              </a:rPr>
              <a:t>Different  organ  systems</a:t>
            </a:r>
            <a:endParaRPr lang="en-US" sz="4800" b="1" i="1" dirty="0">
              <a:solidFill>
                <a:srgbClr val="D553AA"/>
              </a:solidFill>
            </a:endParaRPr>
          </a:p>
        </p:txBody>
      </p:sp>
      <p:sp>
        <p:nvSpPr>
          <p:cNvPr id="3" name="TextBox 2"/>
          <p:cNvSpPr txBox="1"/>
          <p:nvPr/>
        </p:nvSpPr>
        <p:spPr>
          <a:xfrm>
            <a:off x="0" y="1143000"/>
            <a:ext cx="8229600" cy="5509200"/>
          </a:xfrm>
          <a:prstGeom prst="rect">
            <a:avLst/>
          </a:prstGeom>
          <a:noFill/>
        </p:spPr>
        <p:txBody>
          <a:bodyPr wrap="square" rtlCol="0">
            <a:spAutoFit/>
          </a:bodyPr>
          <a:lstStyle/>
          <a:p>
            <a:pPr lvl="1">
              <a:buBlip>
                <a:blip r:embed="rId2"/>
              </a:buBlip>
            </a:pPr>
            <a:r>
              <a:rPr lang="en-US" sz="3200" b="1" dirty="0" smtClean="0">
                <a:solidFill>
                  <a:schemeClr val="bg1"/>
                </a:solidFill>
              </a:rPr>
              <a:t>       Integumentary  System</a:t>
            </a:r>
          </a:p>
          <a:p>
            <a:pPr lvl="1">
              <a:buBlip>
                <a:blip r:embed="rId2"/>
              </a:buBlip>
            </a:pPr>
            <a:r>
              <a:rPr lang="en-US" sz="3200" b="1" dirty="0" smtClean="0">
                <a:solidFill>
                  <a:schemeClr val="bg1"/>
                </a:solidFill>
              </a:rPr>
              <a:t>       Skeletal  System</a:t>
            </a:r>
          </a:p>
          <a:p>
            <a:pPr lvl="1">
              <a:buBlip>
                <a:blip r:embed="rId2"/>
              </a:buBlip>
            </a:pPr>
            <a:r>
              <a:rPr lang="en-US" sz="3200" b="1" dirty="0" smtClean="0">
                <a:solidFill>
                  <a:schemeClr val="bg1"/>
                </a:solidFill>
              </a:rPr>
              <a:t>       Muscular  System</a:t>
            </a:r>
          </a:p>
          <a:p>
            <a:pPr lvl="1">
              <a:buBlip>
                <a:blip r:embed="rId2"/>
              </a:buBlip>
            </a:pPr>
            <a:r>
              <a:rPr lang="en-US" sz="3200" b="1" dirty="0" smtClean="0">
                <a:solidFill>
                  <a:schemeClr val="bg1"/>
                </a:solidFill>
              </a:rPr>
              <a:t>       Nervous  System</a:t>
            </a:r>
          </a:p>
          <a:p>
            <a:pPr lvl="1">
              <a:buBlip>
                <a:blip r:embed="rId2"/>
              </a:buBlip>
            </a:pPr>
            <a:r>
              <a:rPr lang="en-US" sz="3200" b="1" dirty="0" smtClean="0">
                <a:solidFill>
                  <a:schemeClr val="bg1"/>
                </a:solidFill>
              </a:rPr>
              <a:t>       Endocrine  System </a:t>
            </a:r>
          </a:p>
          <a:p>
            <a:pPr lvl="1">
              <a:buBlip>
                <a:blip r:embed="rId2"/>
              </a:buBlip>
            </a:pPr>
            <a:r>
              <a:rPr lang="en-US" sz="3200" b="1" dirty="0" smtClean="0">
                <a:solidFill>
                  <a:schemeClr val="bg1"/>
                </a:solidFill>
              </a:rPr>
              <a:t>       Lymphatic  System </a:t>
            </a:r>
          </a:p>
          <a:p>
            <a:pPr lvl="1">
              <a:buBlip>
                <a:blip r:embed="rId2"/>
              </a:buBlip>
            </a:pPr>
            <a:r>
              <a:rPr lang="en-US" sz="3200" b="1" dirty="0" smtClean="0">
                <a:solidFill>
                  <a:schemeClr val="bg1"/>
                </a:solidFill>
              </a:rPr>
              <a:t>       Cardiovascular  System</a:t>
            </a:r>
          </a:p>
          <a:p>
            <a:pPr lvl="1">
              <a:buBlip>
                <a:blip r:embed="rId2"/>
              </a:buBlip>
            </a:pPr>
            <a:r>
              <a:rPr lang="en-US" sz="3200" b="1" dirty="0" smtClean="0">
                <a:solidFill>
                  <a:schemeClr val="bg1"/>
                </a:solidFill>
              </a:rPr>
              <a:t>       Respiratory  System</a:t>
            </a:r>
          </a:p>
          <a:p>
            <a:pPr lvl="1">
              <a:buBlip>
                <a:blip r:embed="rId2"/>
              </a:buBlip>
            </a:pPr>
            <a:r>
              <a:rPr lang="en-US" sz="3200" b="1" dirty="0" smtClean="0">
                <a:solidFill>
                  <a:schemeClr val="bg1"/>
                </a:solidFill>
              </a:rPr>
              <a:t>       Digestive  System </a:t>
            </a:r>
          </a:p>
          <a:p>
            <a:pPr lvl="1">
              <a:buBlip>
                <a:blip r:embed="rId2"/>
              </a:buBlip>
            </a:pPr>
            <a:r>
              <a:rPr lang="en-US" sz="3200" b="1" dirty="0" smtClean="0">
                <a:solidFill>
                  <a:schemeClr val="bg1"/>
                </a:solidFill>
              </a:rPr>
              <a:t>       Urinary  System</a:t>
            </a:r>
          </a:p>
          <a:p>
            <a:pPr lvl="1">
              <a:buBlip>
                <a:blip r:embed="rId2"/>
              </a:buBlip>
            </a:pPr>
            <a:r>
              <a:rPr lang="en-US" sz="3200" b="1" dirty="0" smtClean="0">
                <a:solidFill>
                  <a:schemeClr val="bg1"/>
                </a:solidFill>
              </a:rPr>
              <a:t>       Reproductive  System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grpId="0" nodeType="click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1"/>
                                          </p:val>
                                        </p:tav>
                                        <p:tav tm="100000">
                                          <p:val>
                                            <p:strVal val="#ppt_x"/>
                                          </p:val>
                                        </p:tav>
                                      </p:tavLst>
                                    </p:anim>
                                    <p:anim calcmode="lin" valueType="num">
                                      <p:cBhvr>
                                        <p:cTn id="14"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3048000" y="0"/>
            <a:ext cx="6096000" cy="6858000"/>
          </a:xfrm>
          <a:prstGeom prst="rect">
            <a:avLst/>
          </a:prstGeom>
          <a:noFill/>
          <a:ln w="9525">
            <a:noFill/>
            <a:miter lim="800000"/>
            <a:headEnd/>
            <a:tailEnd/>
          </a:ln>
          <a:effectLst/>
        </p:spPr>
      </p:pic>
      <p:sp>
        <p:nvSpPr>
          <p:cNvPr id="4" name="TextBox 3"/>
          <p:cNvSpPr txBox="1"/>
          <p:nvPr/>
        </p:nvSpPr>
        <p:spPr>
          <a:xfrm>
            <a:off x="0" y="0"/>
            <a:ext cx="4648200" cy="523220"/>
          </a:xfrm>
          <a:prstGeom prst="rect">
            <a:avLst/>
          </a:prstGeom>
          <a:noFill/>
        </p:spPr>
        <p:txBody>
          <a:bodyPr wrap="square" rtlCol="0">
            <a:spAutoFit/>
          </a:bodyPr>
          <a:lstStyle/>
          <a:p>
            <a:pPr marL="514350" indent="-514350">
              <a:buFont typeface="+mj-lt"/>
              <a:buAutoNum type="arabicPeriod"/>
            </a:pPr>
            <a:r>
              <a:rPr lang="en-US" sz="2800" b="1" dirty="0" smtClean="0">
                <a:solidFill>
                  <a:schemeClr val="bg1"/>
                </a:solidFill>
              </a:rPr>
              <a:t>Integumentary  System</a:t>
            </a:r>
            <a:endParaRPr lang="en-US" sz="28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52400"/>
            <a:ext cx="9144000" cy="5970865"/>
          </a:xfrm>
          <a:prstGeom prst="rect">
            <a:avLst/>
          </a:prstGeom>
          <a:noFill/>
        </p:spPr>
        <p:txBody>
          <a:bodyPr wrap="square" rtlCol="0">
            <a:spAutoFit/>
          </a:bodyPr>
          <a:lstStyle/>
          <a:p>
            <a:r>
              <a:rPr lang="en-US" sz="2800" b="1" dirty="0" smtClean="0">
                <a:solidFill>
                  <a:schemeClr val="bg1"/>
                </a:solidFill>
              </a:rPr>
              <a:t> Integumentary  </a:t>
            </a:r>
            <a:r>
              <a:rPr lang="en-US" sz="2400" b="1" dirty="0" smtClean="0">
                <a:solidFill>
                  <a:schemeClr val="bg1"/>
                </a:solidFill>
              </a:rPr>
              <a:t>System      </a:t>
            </a:r>
            <a:r>
              <a:rPr lang="en-US" sz="2400" dirty="0" smtClean="0">
                <a:solidFill>
                  <a:schemeClr val="bg1"/>
                </a:solidFill>
              </a:rPr>
              <a:t>(in-teg-u-MEN-tar-e ; inte- =Whole;       -gument = body covering).</a:t>
            </a:r>
          </a:p>
          <a:p>
            <a:r>
              <a:rPr lang="en-US" sz="2400" dirty="0" smtClean="0">
                <a:solidFill>
                  <a:schemeClr val="bg1"/>
                </a:solidFill>
              </a:rPr>
              <a:t>                                                   The medical specialty that deals with the diagnosis and treatment of integumentary system disorders is known as </a:t>
            </a:r>
            <a:r>
              <a:rPr lang="en-US" sz="2400" b="1" dirty="0" smtClean="0">
                <a:solidFill>
                  <a:schemeClr val="bg1"/>
                </a:solidFill>
              </a:rPr>
              <a:t>Dermatology </a:t>
            </a:r>
            <a:r>
              <a:rPr lang="en-US" sz="2400" dirty="0" smtClean="0">
                <a:solidFill>
                  <a:schemeClr val="bg1"/>
                </a:solidFill>
              </a:rPr>
              <a:t>(der’-ma-TOL-o-je ; dermato- = skin ;         -logy=study of).</a:t>
            </a:r>
          </a:p>
          <a:p>
            <a:r>
              <a:rPr lang="en-US" sz="2400" b="1" dirty="0" smtClean="0">
                <a:solidFill>
                  <a:schemeClr val="bg1"/>
                </a:solidFill>
              </a:rPr>
              <a:t> </a:t>
            </a:r>
          </a:p>
          <a:p>
            <a:pPr>
              <a:buFont typeface="Wingdings" pitchFamily="2" charset="2"/>
              <a:buChar char="Ø"/>
            </a:pPr>
            <a:r>
              <a:rPr lang="en-US" sz="2400" b="1" u="sng" dirty="0" smtClean="0">
                <a:solidFill>
                  <a:schemeClr val="bg1"/>
                </a:solidFill>
              </a:rPr>
              <a:t>  Components</a:t>
            </a:r>
            <a:r>
              <a:rPr lang="en-US" sz="2400" b="1" dirty="0" smtClean="0">
                <a:solidFill>
                  <a:schemeClr val="bg1"/>
                </a:solidFill>
              </a:rPr>
              <a:t> : </a:t>
            </a:r>
            <a:r>
              <a:rPr lang="en-US" sz="2400" dirty="0" smtClean="0">
                <a:solidFill>
                  <a:schemeClr val="bg1"/>
                </a:solidFill>
              </a:rPr>
              <a:t>Skin, and structures derived from it, such as hair, nails, sweat glands, and oil glands.</a:t>
            </a:r>
          </a:p>
          <a:p>
            <a:endParaRPr lang="en-US" sz="2400" dirty="0" smtClean="0">
              <a:solidFill>
                <a:schemeClr val="bg1"/>
              </a:solidFill>
            </a:endParaRPr>
          </a:p>
          <a:p>
            <a:pPr>
              <a:buFont typeface="Wingdings" pitchFamily="2" charset="2"/>
              <a:buChar char="Ø"/>
            </a:pPr>
            <a:r>
              <a:rPr lang="en-US" sz="2400" b="1" u="sng" dirty="0" smtClean="0">
                <a:solidFill>
                  <a:schemeClr val="bg1"/>
                </a:solidFill>
              </a:rPr>
              <a:t>  Functions</a:t>
            </a:r>
            <a:r>
              <a:rPr lang="en-US" sz="2400" b="1" dirty="0" smtClean="0">
                <a:solidFill>
                  <a:schemeClr val="bg1"/>
                </a:solidFill>
              </a:rPr>
              <a:t> :</a:t>
            </a:r>
          </a:p>
          <a:p>
            <a:pPr marL="514350" indent="-514350">
              <a:buFont typeface="+mj-lt"/>
              <a:buAutoNum type="romanLcPeriod"/>
            </a:pPr>
            <a:r>
              <a:rPr lang="en-US" sz="2400" b="1" dirty="0" smtClean="0">
                <a:solidFill>
                  <a:schemeClr val="bg1"/>
                </a:solidFill>
              </a:rPr>
              <a:t> </a:t>
            </a:r>
            <a:r>
              <a:rPr lang="en-US" sz="2400" dirty="0" smtClean="0">
                <a:solidFill>
                  <a:schemeClr val="bg1"/>
                </a:solidFill>
              </a:rPr>
              <a:t>Protects the body.</a:t>
            </a:r>
          </a:p>
          <a:p>
            <a:pPr marL="514350" indent="-514350">
              <a:buFont typeface="+mj-lt"/>
              <a:buAutoNum type="romanLcPeriod"/>
            </a:pPr>
            <a:r>
              <a:rPr lang="en-US" sz="2400" dirty="0" smtClean="0">
                <a:solidFill>
                  <a:schemeClr val="bg1"/>
                </a:solidFill>
              </a:rPr>
              <a:t>Helps in regulation of body temperature.</a:t>
            </a:r>
          </a:p>
          <a:p>
            <a:pPr marL="514350" indent="-514350">
              <a:buFont typeface="+mj-lt"/>
              <a:buAutoNum type="romanLcPeriod"/>
            </a:pPr>
            <a:r>
              <a:rPr lang="en-US" sz="2400" dirty="0" smtClean="0">
                <a:solidFill>
                  <a:schemeClr val="bg1"/>
                </a:solidFill>
              </a:rPr>
              <a:t>Helps in absorption of vitamin D.</a:t>
            </a:r>
          </a:p>
          <a:p>
            <a:pPr marL="514350" indent="-514350">
              <a:buFont typeface="+mj-lt"/>
              <a:buAutoNum type="romanLcPeriod"/>
            </a:pPr>
            <a:r>
              <a:rPr lang="en-US" sz="2400" dirty="0" smtClean="0">
                <a:solidFill>
                  <a:schemeClr val="bg1"/>
                </a:solidFill>
              </a:rPr>
              <a:t>Also detects sensations such as touch, pain, warmth, and cold.</a:t>
            </a:r>
          </a:p>
          <a:p>
            <a:endParaRPr lang="en-US" dirty="0">
              <a:solidFill>
                <a:schemeClr val="bg1"/>
              </a:solidFill>
            </a:endParaRP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2971800" y="0"/>
            <a:ext cx="5791200" cy="6858000"/>
          </a:xfrm>
          <a:prstGeom prst="rect">
            <a:avLst/>
          </a:prstGeom>
          <a:noFill/>
          <a:ln w="9525">
            <a:noFill/>
            <a:miter lim="800000"/>
            <a:headEnd/>
            <a:tailEnd/>
          </a:ln>
          <a:effectLst/>
        </p:spPr>
      </p:pic>
      <p:cxnSp>
        <p:nvCxnSpPr>
          <p:cNvPr id="4" name="Straight Connector 3"/>
          <p:cNvCxnSpPr/>
          <p:nvPr/>
        </p:nvCxnSpPr>
        <p:spPr>
          <a:xfrm rot="10800000">
            <a:off x="4343400" y="3810000"/>
            <a:ext cx="1143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3886200" y="3581400"/>
            <a:ext cx="1066800" cy="369332"/>
          </a:xfrm>
          <a:prstGeom prst="rect">
            <a:avLst/>
          </a:prstGeom>
          <a:noFill/>
        </p:spPr>
        <p:txBody>
          <a:bodyPr wrap="square" rtlCol="0">
            <a:spAutoFit/>
          </a:bodyPr>
          <a:lstStyle/>
          <a:p>
            <a:r>
              <a:rPr lang="en-US" dirty="0" smtClean="0">
                <a:solidFill>
                  <a:schemeClr val="bg1"/>
                </a:solidFill>
              </a:rPr>
              <a:t>Joint</a:t>
            </a:r>
            <a:endParaRPr lang="en-US" dirty="0">
              <a:solidFill>
                <a:schemeClr val="bg1"/>
              </a:solidFill>
            </a:endParaRPr>
          </a:p>
        </p:txBody>
      </p:sp>
      <p:sp>
        <p:nvSpPr>
          <p:cNvPr id="7" name="TextBox 6"/>
          <p:cNvSpPr txBox="1"/>
          <p:nvPr/>
        </p:nvSpPr>
        <p:spPr>
          <a:xfrm>
            <a:off x="0" y="152400"/>
            <a:ext cx="5257800" cy="523220"/>
          </a:xfrm>
          <a:prstGeom prst="rect">
            <a:avLst/>
          </a:prstGeom>
          <a:noFill/>
        </p:spPr>
        <p:txBody>
          <a:bodyPr wrap="square" rtlCol="0">
            <a:spAutoFit/>
          </a:bodyPr>
          <a:lstStyle/>
          <a:p>
            <a:pPr marL="971550" lvl="1" indent="-514350">
              <a:buFont typeface="+mj-lt"/>
              <a:buAutoNum type="arabicPeriod" startAt="2"/>
            </a:pPr>
            <a:r>
              <a:rPr lang="en-US" sz="2800" b="1" dirty="0" smtClean="0">
                <a:solidFill>
                  <a:schemeClr val="bg1"/>
                </a:solidFill>
              </a:rPr>
              <a:t>  Skeletal   System  </a:t>
            </a:r>
            <a:endParaRPr lang="en-US" sz="28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plus(in)">
                                      <p:cBhvr>
                                        <p:cTn id="7" dur="2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8991600" cy="5693866"/>
          </a:xfrm>
          <a:prstGeom prst="rect">
            <a:avLst/>
          </a:prstGeom>
          <a:noFill/>
        </p:spPr>
        <p:txBody>
          <a:bodyPr wrap="square" rtlCol="0">
            <a:spAutoFit/>
          </a:bodyPr>
          <a:lstStyle/>
          <a:p>
            <a:r>
              <a:rPr lang="en-US" sz="2800" b="1" i="1" dirty="0" smtClean="0">
                <a:solidFill>
                  <a:schemeClr val="bg1"/>
                </a:solidFill>
              </a:rPr>
              <a:t>Skeletal  System </a:t>
            </a:r>
            <a:r>
              <a:rPr lang="en-US" sz="2400" b="1" i="1" dirty="0" smtClean="0">
                <a:solidFill>
                  <a:schemeClr val="bg1"/>
                </a:solidFill>
              </a:rPr>
              <a:t>–</a:t>
            </a:r>
            <a:r>
              <a:rPr lang="en-US" sz="2400" dirty="0" smtClean="0">
                <a:solidFill>
                  <a:schemeClr val="bg1"/>
                </a:solidFill>
              </a:rPr>
              <a:t> The entire framework of bones and their cartilages.</a:t>
            </a:r>
          </a:p>
          <a:p>
            <a:r>
              <a:rPr lang="en-US" sz="2400" b="1" i="1" dirty="0" smtClean="0">
                <a:solidFill>
                  <a:schemeClr val="bg1"/>
                </a:solidFill>
              </a:rPr>
              <a:t>                   </a:t>
            </a:r>
            <a:r>
              <a:rPr lang="en-US" sz="2400" dirty="0" smtClean="0">
                <a:solidFill>
                  <a:schemeClr val="bg1"/>
                </a:solidFill>
              </a:rPr>
              <a:t>The study of bone structure and the treatment of bone disorders is called </a:t>
            </a:r>
            <a:r>
              <a:rPr lang="en-US" sz="2400" b="1" dirty="0" smtClean="0">
                <a:solidFill>
                  <a:schemeClr val="bg1"/>
                </a:solidFill>
              </a:rPr>
              <a:t>Osteology </a:t>
            </a:r>
            <a:r>
              <a:rPr lang="en-US" sz="2400" dirty="0" smtClean="0">
                <a:solidFill>
                  <a:schemeClr val="bg1"/>
                </a:solidFill>
              </a:rPr>
              <a:t>(os-te-OL-o-je; osteo- = bone; -logy = study of)</a:t>
            </a:r>
            <a:r>
              <a:rPr lang="en-US" sz="2400" b="1" i="1" dirty="0" smtClean="0">
                <a:solidFill>
                  <a:schemeClr val="bg1"/>
                </a:solidFill>
              </a:rPr>
              <a:t>.</a:t>
            </a:r>
          </a:p>
          <a:p>
            <a:endParaRPr lang="en-US" sz="2400" b="1" i="1" dirty="0" smtClean="0">
              <a:solidFill>
                <a:schemeClr val="bg1"/>
              </a:solidFill>
            </a:endParaRPr>
          </a:p>
          <a:p>
            <a:pPr>
              <a:buFont typeface="Wingdings" pitchFamily="2" charset="2"/>
              <a:buChar char="Ø"/>
            </a:pPr>
            <a:r>
              <a:rPr lang="en-US" sz="2400" b="1" u="sng" dirty="0" smtClean="0">
                <a:solidFill>
                  <a:schemeClr val="bg1"/>
                </a:solidFill>
              </a:rPr>
              <a:t>  Components</a:t>
            </a:r>
            <a:r>
              <a:rPr lang="en-US" sz="2400" b="1" dirty="0" smtClean="0">
                <a:solidFill>
                  <a:schemeClr val="bg1"/>
                </a:solidFill>
              </a:rPr>
              <a:t> </a:t>
            </a:r>
            <a:r>
              <a:rPr lang="en-US" sz="2400" b="1" i="1" dirty="0" smtClean="0">
                <a:solidFill>
                  <a:schemeClr val="bg1"/>
                </a:solidFill>
              </a:rPr>
              <a:t>: </a:t>
            </a:r>
            <a:r>
              <a:rPr lang="en-US" sz="2400" dirty="0" smtClean="0">
                <a:solidFill>
                  <a:schemeClr val="bg1"/>
                </a:solidFill>
              </a:rPr>
              <a:t>Bones and joints of the body and their associated cartilages.</a:t>
            </a:r>
          </a:p>
          <a:p>
            <a:endParaRPr lang="en-US" sz="2400" dirty="0" smtClean="0">
              <a:solidFill>
                <a:schemeClr val="bg1"/>
              </a:solidFill>
            </a:endParaRPr>
          </a:p>
          <a:p>
            <a:pPr>
              <a:buFont typeface="Wingdings" pitchFamily="2" charset="2"/>
              <a:buChar char="Ø"/>
            </a:pPr>
            <a:r>
              <a:rPr lang="en-US" sz="2400" b="1" u="sng" dirty="0" smtClean="0">
                <a:solidFill>
                  <a:schemeClr val="bg1"/>
                </a:solidFill>
              </a:rPr>
              <a:t>Functions</a:t>
            </a:r>
            <a:r>
              <a:rPr lang="en-US" sz="2400" b="1" dirty="0" smtClean="0">
                <a:solidFill>
                  <a:schemeClr val="bg1"/>
                </a:solidFill>
              </a:rPr>
              <a:t> : </a:t>
            </a:r>
            <a:endParaRPr lang="en-US" sz="2400" dirty="0" smtClean="0">
              <a:solidFill>
                <a:schemeClr val="bg1"/>
              </a:solidFill>
            </a:endParaRPr>
          </a:p>
          <a:p>
            <a:pPr marL="514350" indent="-514350">
              <a:buFont typeface="+mj-lt"/>
              <a:buAutoNum type="romanLcPeriod"/>
            </a:pPr>
            <a:r>
              <a:rPr lang="en-US" sz="2400" dirty="0" smtClean="0">
                <a:solidFill>
                  <a:schemeClr val="bg1"/>
                </a:solidFill>
              </a:rPr>
              <a:t>Supports and protects the body.</a:t>
            </a:r>
          </a:p>
          <a:p>
            <a:pPr marL="514350" indent="-514350">
              <a:buFont typeface="+mj-lt"/>
              <a:buAutoNum type="romanLcPeriod"/>
            </a:pPr>
            <a:r>
              <a:rPr lang="en-US" sz="2400" dirty="0" smtClean="0">
                <a:solidFill>
                  <a:schemeClr val="bg1"/>
                </a:solidFill>
              </a:rPr>
              <a:t>Provides a surface area for muscle attachments and aids body movements.</a:t>
            </a:r>
          </a:p>
          <a:p>
            <a:pPr marL="514350" indent="-514350">
              <a:buFont typeface="+mj-lt"/>
              <a:buAutoNum type="romanLcPeriod"/>
            </a:pPr>
            <a:r>
              <a:rPr lang="en-US" sz="2400" dirty="0" smtClean="0">
                <a:solidFill>
                  <a:schemeClr val="bg1"/>
                </a:solidFill>
              </a:rPr>
              <a:t>Houses cells that produce blood cells and stores minerals and lipids.</a:t>
            </a:r>
            <a:endParaRPr lang="en-US" sz="24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2438400" y="0"/>
            <a:ext cx="6705600" cy="6858000"/>
          </a:xfrm>
          <a:prstGeom prst="rect">
            <a:avLst/>
          </a:prstGeom>
          <a:noFill/>
          <a:ln w="9525">
            <a:noFill/>
            <a:miter lim="800000"/>
            <a:headEnd/>
            <a:tailEnd/>
          </a:ln>
          <a:effectLst/>
        </p:spPr>
      </p:pic>
      <p:sp>
        <p:nvSpPr>
          <p:cNvPr id="3" name="TextBox 2"/>
          <p:cNvSpPr txBox="1"/>
          <p:nvPr/>
        </p:nvSpPr>
        <p:spPr>
          <a:xfrm>
            <a:off x="0" y="152400"/>
            <a:ext cx="4343400" cy="523220"/>
          </a:xfrm>
          <a:prstGeom prst="rect">
            <a:avLst/>
          </a:prstGeom>
          <a:noFill/>
        </p:spPr>
        <p:txBody>
          <a:bodyPr wrap="square" rtlCol="0">
            <a:spAutoFit/>
          </a:bodyPr>
          <a:lstStyle/>
          <a:p>
            <a:pPr marL="514350" indent="-514350">
              <a:buFont typeface="+mj-lt"/>
              <a:buAutoNum type="arabicPeriod" startAt="3"/>
            </a:pPr>
            <a:r>
              <a:rPr lang="en-US" sz="2800" b="1" dirty="0" smtClean="0">
                <a:solidFill>
                  <a:schemeClr val="bg1"/>
                </a:solidFill>
              </a:rPr>
              <a:t>Muscular  System</a:t>
            </a:r>
            <a:endParaRPr lang="en-US" sz="28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plus(in)">
                                      <p:cBhvr>
                                        <p:cTn id="7" dur="2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386090"/>
          </a:xfrm>
          <a:prstGeom prst="rect">
            <a:avLst/>
          </a:prstGeom>
          <a:noFill/>
        </p:spPr>
        <p:txBody>
          <a:bodyPr wrap="square" rtlCol="0">
            <a:spAutoFit/>
          </a:bodyPr>
          <a:lstStyle/>
          <a:p>
            <a:endParaRPr lang="en-US" sz="3200" b="1" i="1" dirty="0" smtClean="0">
              <a:solidFill>
                <a:schemeClr val="bg1"/>
              </a:solidFill>
            </a:endParaRPr>
          </a:p>
          <a:p>
            <a:r>
              <a:rPr lang="en-US" sz="3200" b="1" i="1" dirty="0" smtClean="0">
                <a:solidFill>
                  <a:schemeClr val="bg1"/>
                </a:solidFill>
              </a:rPr>
              <a:t>Muscular  System - </a:t>
            </a:r>
            <a:r>
              <a:rPr lang="en-US" sz="2800" dirty="0" smtClean="0">
                <a:solidFill>
                  <a:schemeClr val="bg1"/>
                </a:solidFill>
              </a:rPr>
              <a:t>The voluntarily controlled muscles of our body comprise this system.</a:t>
            </a:r>
          </a:p>
          <a:p>
            <a:endParaRPr lang="en-US" sz="2800" dirty="0" smtClean="0">
              <a:solidFill>
                <a:schemeClr val="bg1"/>
              </a:solidFill>
            </a:endParaRPr>
          </a:p>
          <a:p>
            <a:pPr>
              <a:buFont typeface="Wingdings" pitchFamily="2" charset="2"/>
              <a:buChar char="Ø"/>
            </a:pPr>
            <a:r>
              <a:rPr lang="en-US" sz="2800" b="1" u="sng" dirty="0" smtClean="0">
                <a:solidFill>
                  <a:schemeClr val="bg1"/>
                </a:solidFill>
              </a:rPr>
              <a:t>  Components</a:t>
            </a:r>
            <a:r>
              <a:rPr lang="en-US" sz="2800" b="1" dirty="0" smtClean="0">
                <a:solidFill>
                  <a:schemeClr val="bg1"/>
                </a:solidFill>
              </a:rPr>
              <a:t> : </a:t>
            </a:r>
            <a:r>
              <a:rPr lang="en-US" sz="2800" dirty="0" smtClean="0">
                <a:solidFill>
                  <a:schemeClr val="bg1"/>
                </a:solidFill>
              </a:rPr>
              <a:t>Muscles composed of skeletal muscle tissue, so – named because it is usually attached to bones.</a:t>
            </a:r>
          </a:p>
          <a:p>
            <a:endParaRPr lang="en-US" sz="2800" dirty="0" smtClean="0">
              <a:solidFill>
                <a:schemeClr val="bg1"/>
              </a:solidFill>
            </a:endParaRPr>
          </a:p>
          <a:p>
            <a:pPr>
              <a:buFont typeface="Wingdings" pitchFamily="2" charset="2"/>
              <a:buChar char="Ø"/>
            </a:pPr>
            <a:r>
              <a:rPr lang="en-US" sz="2800" dirty="0" smtClean="0">
                <a:solidFill>
                  <a:schemeClr val="bg1"/>
                </a:solidFill>
              </a:rPr>
              <a:t>  </a:t>
            </a:r>
            <a:r>
              <a:rPr lang="en-US" sz="2800" b="1" u="sng" dirty="0" smtClean="0">
                <a:solidFill>
                  <a:schemeClr val="bg1"/>
                </a:solidFill>
              </a:rPr>
              <a:t>Functions</a:t>
            </a:r>
            <a:r>
              <a:rPr lang="en-US" sz="2800" b="1" dirty="0" smtClean="0">
                <a:solidFill>
                  <a:schemeClr val="bg1"/>
                </a:solidFill>
              </a:rPr>
              <a:t> : </a:t>
            </a:r>
            <a:endParaRPr lang="en-US" sz="2800" dirty="0" smtClean="0">
              <a:solidFill>
                <a:schemeClr val="bg1"/>
              </a:solidFill>
            </a:endParaRPr>
          </a:p>
          <a:p>
            <a:pPr marL="571500" indent="-571500">
              <a:buFont typeface="+mj-lt"/>
              <a:buAutoNum type="romanLcPeriod"/>
            </a:pPr>
            <a:r>
              <a:rPr lang="en-US" sz="2800" dirty="0" smtClean="0">
                <a:solidFill>
                  <a:schemeClr val="bg1"/>
                </a:solidFill>
              </a:rPr>
              <a:t>Produces body movement, such as walking.</a:t>
            </a:r>
          </a:p>
          <a:p>
            <a:pPr marL="571500" indent="-571500">
              <a:buFont typeface="+mj-lt"/>
              <a:buAutoNum type="romanLcPeriod"/>
            </a:pPr>
            <a:r>
              <a:rPr lang="en-US" sz="2800" dirty="0" smtClean="0">
                <a:solidFill>
                  <a:schemeClr val="bg1"/>
                </a:solidFill>
              </a:rPr>
              <a:t>Stabilizes body position(posture) and also generates heat.  </a:t>
            </a:r>
            <a:endParaRPr lang="en-US" sz="2800" b="1" u="sng"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3352800" y="1"/>
            <a:ext cx="5443537" cy="6857999"/>
          </a:xfrm>
          <a:prstGeom prst="rect">
            <a:avLst/>
          </a:prstGeom>
          <a:noFill/>
          <a:ln w="9525">
            <a:noFill/>
            <a:miter lim="800000"/>
            <a:headEnd/>
            <a:tailEnd/>
          </a:ln>
          <a:effectLst/>
        </p:spPr>
      </p:pic>
      <p:sp>
        <p:nvSpPr>
          <p:cNvPr id="4" name="TextBox 3"/>
          <p:cNvSpPr txBox="1"/>
          <p:nvPr/>
        </p:nvSpPr>
        <p:spPr>
          <a:xfrm>
            <a:off x="0" y="152400"/>
            <a:ext cx="4419600" cy="523220"/>
          </a:xfrm>
          <a:prstGeom prst="rect">
            <a:avLst/>
          </a:prstGeom>
          <a:noFill/>
        </p:spPr>
        <p:txBody>
          <a:bodyPr wrap="square" rtlCol="0">
            <a:spAutoFit/>
          </a:bodyPr>
          <a:lstStyle/>
          <a:p>
            <a:pPr marL="971550" lvl="1" indent="-514350">
              <a:buFont typeface="+mj-lt"/>
              <a:buAutoNum type="arabicPeriod" startAt="4"/>
            </a:pPr>
            <a:r>
              <a:rPr lang="en-US" sz="2800" b="1" dirty="0" smtClean="0">
                <a:solidFill>
                  <a:schemeClr val="bg1"/>
                </a:solidFill>
              </a:rPr>
              <a:t> Nervous  System</a:t>
            </a:r>
            <a:endParaRPr lang="en-US" sz="28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plus(in)">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186309"/>
          </a:xfrm>
          <a:prstGeom prst="rect">
            <a:avLst/>
          </a:prstGeom>
          <a:noFill/>
        </p:spPr>
        <p:txBody>
          <a:bodyPr wrap="square" rtlCol="0">
            <a:spAutoFit/>
          </a:bodyPr>
          <a:lstStyle/>
          <a:p>
            <a:r>
              <a:rPr lang="en-US" sz="2800" dirty="0" smtClean="0">
                <a:solidFill>
                  <a:schemeClr val="bg1"/>
                </a:solidFill>
              </a:rPr>
              <a:t>          </a:t>
            </a:r>
          </a:p>
          <a:p>
            <a:r>
              <a:rPr lang="en-US" sz="2800" dirty="0" smtClean="0">
                <a:solidFill>
                  <a:schemeClr val="bg1"/>
                </a:solidFill>
              </a:rPr>
              <a:t>             The branch of medical science that deals with the normal functioning and disorders of the nervous system is</a:t>
            </a:r>
            <a:r>
              <a:rPr lang="en-US" sz="2800" b="1" dirty="0" smtClean="0">
                <a:solidFill>
                  <a:schemeClr val="bg1"/>
                </a:solidFill>
              </a:rPr>
              <a:t> </a:t>
            </a:r>
            <a:r>
              <a:rPr lang="en-US" sz="3200" b="1" i="1" dirty="0" smtClean="0">
                <a:solidFill>
                  <a:schemeClr val="bg1"/>
                </a:solidFill>
              </a:rPr>
              <a:t>Neurology </a:t>
            </a:r>
            <a:r>
              <a:rPr lang="en-US" sz="2800" dirty="0" smtClean="0">
                <a:solidFill>
                  <a:schemeClr val="bg1"/>
                </a:solidFill>
              </a:rPr>
              <a:t>(noo-ROL-o-je ; neuro = nerve or nervous system ; -logy = study of).</a:t>
            </a:r>
          </a:p>
          <a:p>
            <a:pPr>
              <a:buFont typeface="Wingdings" pitchFamily="2" charset="2"/>
              <a:buChar char="Ø"/>
            </a:pPr>
            <a:r>
              <a:rPr lang="en-US" sz="2800" b="1" u="sng" dirty="0" smtClean="0">
                <a:solidFill>
                  <a:schemeClr val="bg1"/>
                </a:solidFill>
              </a:rPr>
              <a:t>  Components</a:t>
            </a:r>
            <a:r>
              <a:rPr lang="en-US" sz="2800" b="1" dirty="0" smtClean="0">
                <a:solidFill>
                  <a:schemeClr val="bg1"/>
                </a:solidFill>
              </a:rPr>
              <a:t> : </a:t>
            </a:r>
            <a:r>
              <a:rPr lang="en-US" sz="2800" dirty="0" smtClean="0">
                <a:solidFill>
                  <a:schemeClr val="bg1"/>
                </a:solidFill>
              </a:rPr>
              <a:t>Brain, spinal cord, nerves, and special sense organs, such as the eyes and ears.</a:t>
            </a:r>
          </a:p>
          <a:p>
            <a:pPr>
              <a:buFont typeface="Wingdings" pitchFamily="2" charset="2"/>
              <a:buChar char="Ø"/>
            </a:pPr>
            <a:r>
              <a:rPr lang="en-US" sz="2800" b="1" u="sng" dirty="0" smtClean="0">
                <a:solidFill>
                  <a:schemeClr val="bg1"/>
                </a:solidFill>
              </a:rPr>
              <a:t>  Functions</a:t>
            </a:r>
            <a:r>
              <a:rPr lang="en-US" sz="2800" b="1" dirty="0" smtClean="0">
                <a:solidFill>
                  <a:schemeClr val="bg1"/>
                </a:solidFill>
              </a:rPr>
              <a:t> :</a:t>
            </a:r>
            <a:r>
              <a:rPr lang="en-US" sz="2800" dirty="0" smtClean="0">
                <a:solidFill>
                  <a:schemeClr val="bg1"/>
                </a:solidFill>
              </a:rPr>
              <a:t> </a:t>
            </a:r>
          </a:p>
          <a:p>
            <a:pPr marL="571500" indent="-571500">
              <a:buFont typeface="+mj-lt"/>
              <a:buAutoNum type="romanLcPeriod"/>
            </a:pPr>
            <a:r>
              <a:rPr lang="en-US" sz="2800" dirty="0" smtClean="0">
                <a:solidFill>
                  <a:schemeClr val="bg1"/>
                </a:solidFill>
              </a:rPr>
              <a:t>Generates action potentials to regulate body activities.</a:t>
            </a:r>
          </a:p>
          <a:p>
            <a:pPr marL="571500" indent="-571500">
              <a:buFont typeface="+mj-lt"/>
              <a:buAutoNum type="romanLcPeriod"/>
            </a:pPr>
            <a:r>
              <a:rPr lang="en-US" sz="2800" b="1" dirty="0" smtClean="0">
                <a:solidFill>
                  <a:schemeClr val="bg1"/>
                </a:solidFill>
              </a:rPr>
              <a:t> </a:t>
            </a:r>
            <a:r>
              <a:rPr lang="en-US" sz="2800" dirty="0" smtClean="0">
                <a:solidFill>
                  <a:schemeClr val="bg1"/>
                </a:solidFill>
              </a:rPr>
              <a:t>Detects changes in the body’s internal and external environment.</a:t>
            </a:r>
          </a:p>
          <a:p>
            <a:pPr marL="571500" indent="-571500">
              <a:buFont typeface="+mj-lt"/>
              <a:buAutoNum type="romanLcPeriod"/>
            </a:pPr>
            <a:r>
              <a:rPr lang="en-US" sz="2800" dirty="0" smtClean="0">
                <a:solidFill>
                  <a:schemeClr val="bg1"/>
                </a:solidFill>
              </a:rPr>
              <a:t>Interprets the changes, and responds by causing muscular contractions or glandular secretions.  </a:t>
            </a:r>
            <a:endParaRPr lang="en-US" sz="32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3886200" y="0"/>
            <a:ext cx="4957762" cy="6858000"/>
          </a:xfrm>
          <a:prstGeom prst="rect">
            <a:avLst/>
          </a:prstGeom>
          <a:noFill/>
          <a:ln w="9525">
            <a:noFill/>
            <a:miter lim="800000"/>
            <a:headEnd/>
            <a:tailEnd/>
          </a:ln>
          <a:effectLst/>
        </p:spPr>
      </p:pic>
      <p:sp>
        <p:nvSpPr>
          <p:cNvPr id="3" name="TextBox 2"/>
          <p:cNvSpPr txBox="1"/>
          <p:nvPr/>
        </p:nvSpPr>
        <p:spPr>
          <a:xfrm>
            <a:off x="0" y="0"/>
            <a:ext cx="4876800" cy="523220"/>
          </a:xfrm>
          <a:prstGeom prst="rect">
            <a:avLst/>
          </a:prstGeom>
          <a:noFill/>
        </p:spPr>
        <p:txBody>
          <a:bodyPr wrap="square" rtlCol="0">
            <a:spAutoFit/>
          </a:bodyPr>
          <a:lstStyle/>
          <a:p>
            <a:pPr marL="514350" indent="-514350">
              <a:buFont typeface="+mj-lt"/>
              <a:buAutoNum type="arabicPeriod" startAt="5"/>
            </a:pPr>
            <a:r>
              <a:rPr lang="en-US" sz="2800" b="1" dirty="0" smtClean="0">
                <a:solidFill>
                  <a:schemeClr val="bg1"/>
                </a:solidFill>
              </a:rPr>
              <a:t>Endocrine  System</a:t>
            </a:r>
            <a:endParaRPr lang="en-US" sz="28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plus(in)">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555641"/>
          </a:xfrm>
          <a:prstGeom prst="rect">
            <a:avLst/>
          </a:prstGeom>
          <a:noFill/>
        </p:spPr>
        <p:txBody>
          <a:bodyPr wrap="square" rtlCol="0">
            <a:spAutoFit/>
          </a:bodyPr>
          <a:lstStyle/>
          <a:p>
            <a:r>
              <a:rPr lang="en-US" sz="2800" b="1" dirty="0" smtClean="0">
                <a:solidFill>
                  <a:schemeClr val="bg1"/>
                </a:solidFill>
              </a:rPr>
              <a:t>Endocrine System </a:t>
            </a:r>
          </a:p>
          <a:p>
            <a:r>
              <a:rPr lang="en-US" sz="2800" dirty="0" smtClean="0">
                <a:solidFill>
                  <a:schemeClr val="bg1"/>
                </a:solidFill>
              </a:rPr>
              <a:t>                                  In this system we study about the  hormones and how they control body functions. Study of endocrine system is called Endocrinology (en’-do-kri-NOL-o-je ; endo = within ; -crin =secretion)</a:t>
            </a:r>
          </a:p>
          <a:p>
            <a:endParaRPr lang="en-US" sz="2800" b="1" u="sng" dirty="0" smtClean="0">
              <a:solidFill>
                <a:schemeClr val="bg1"/>
              </a:solidFill>
            </a:endParaRPr>
          </a:p>
          <a:p>
            <a:r>
              <a:rPr lang="en-US" sz="2800" b="1" u="sng" dirty="0" smtClean="0">
                <a:solidFill>
                  <a:schemeClr val="bg1"/>
                </a:solidFill>
              </a:rPr>
              <a:t>Components :  </a:t>
            </a:r>
            <a:r>
              <a:rPr lang="en-US" sz="2800" dirty="0" smtClean="0">
                <a:solidFill>
                  <a:schemeClr val="bg1"/>
                </a:solidFill>
              </a:rPr>
              <a:t>Hormone-producing glands (pineal gland, hypothalamus, pituitary gland, thymus, thyroid gland, parathyroid glands, adrenal glands, pancreas, ovaries, and testes) and hormone-producing cells in several other organs. </a:t>
            </a:r>
          </a:p>
          <a:p>
            <a:r>
              <a:rPr lang="en-US" sz="2800" b="1" u="sng" dirty="0" smtClean="0">
                <a:solidFill>
                  <a:schemeClr val="bg1"/>
                </a:solidFill>
              </a:rPr>
              <a:t>Functions : </a:t>
            </a:r>
          </a:p>
          <a:p>
            <a:r>
              <a:rPr lang="en-US" sz="2800" dirty="0" smtClean="0">
                <a:solidFill>
                  <a:schemeClr val="bg1"/>
                </a:solidFill>
              </a:rPr>
              <a:t>                     Regulates body activities by releasing hormones, which are chemical messengers transported in blood from an endocrine gland to a target organ.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srcRect/>
          <a:stretch>
            <a:fillRect/>
          </a:stretch>
        </p:blipFill>
        <p:spPr bwMode="auto">
          <a:xfrm>
            <a:off x="1524000" y="0"/>
            <a:ext cx="7620000" cy="6858000"/>
          </a:xfrm>
          <a:prstGeom prst="rect">
            <a:avLst/>
          </a:prstGeom>
          <a:noFill/>
          <a:ln w="9525">
            <a:noFill/>
            <a:miter lim="800000"/>
            <a:headEnd/>
            <a:tailEnd/>
          </a:ln>
          <a:effectLst/>
        </p:spPr>
      </p:pic>
      <p:sp>
        <p:nvSpPr>
          <p:cNvPr id="5" name="TextBox 4"/>
          <p:cNvSpPr txBox="1"/>
          <p:nvPr/>
        </p:nvSpPr>
        <p:spPr>
          <a:xfrm>
            <a:off x="7543800" y="6019800"/>
            <a:ext cx="1066800" cy="369332"/>
          </a:xfrm>
          <a:prstGeom prst="rect">
            <a:avLst/>
          </a:prstGeom>
          <a:noFill/>
        </p:spPr>
        <p:txBody>
          <a:bodyPr wrap="square" rtlCol="0">
            <a:spAutoFit/>
          </a:bodyPr>
          <a:lstStyle/>
          <a:p>
            <a:r>
              <a:rPr lang="en-US" dirty="0" smtClean="0"/>
              <a:t>        </a:t>
            </a:r>
            <a:r>
              <a:rPr lang="en-US" dirty="0" smtClean="0">
                <a:solidFill>
                  <a:schemeClr val="bg1"/>
                </a:solidFill>
              </a:rPr>
              <a:t>atic</a:t>
            </a:r>
            <a:endParaRPr lang="en-US" dirty="0"/>
          </a:p>
        </p:txBody>
      </p:sp>
      <p:sp>
        <p:nvSpPr>
          <p:cNvPr id="4" name="TextBox 3"/>
          <p:cNvSpPr txBox="1"/>
          <p:nvPr/>
        </p:nvSpPr>
        <p:spPr>
          <a:xfrm>
            <a:off x="0" y="0"/>
            <a:ext cx="4267200" cy="954107"/>
          </a:xfrm>
          <a:prstGeom prst="rect">
            <a:avLst/>
          </a:prstGeom>
          <a:noFill/>
        </p:spPr>
        <p:txBody>
          <a:bodyPr wrap="square" rtlCol="0">
            <a:spAutoFit/>
          </a:bodyPr>
          <a:lstStyle/>
          <a:p>
            <a:pPr marL="514350" indent="-514350">
              <a:buFont typeface="+mj-lt"/>
              <a:buAutoNum type="arabicPeriod" startAt="6"/>
            </a:pPr>
            <a:r>
              <a:rPr lang="en-US" sz="2800" b="1" dirty="0" smtClean="0">
                <a:solidFill>
                  <a:schemeClr val="bg1"/>
                </a:solidFill>
              </a:rPr>
              <a:t>Lymphatic  System  &amp;  Immunity</a:t>
            </a:r>
            <a:endParaRPr lang="en-US" sz="28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plus(in)">
                                      <p:cBhvr>
                                        <p:cTn id="7" dur="2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6370975"/>
          </a:xfrm>
          <a:prstGeom prst="rect">
            <a:avLst/>
          </a:prstGeom>
          <a:noFill/>
        </p:spPr>
        <p:txBody>
          <a:bodyPr wrap="square" rtlCol="0">
            <a:spAutoFit/>
          </a:bodyPr>
          <a:lstStyle/>
          <a:p>
            <a:r>
              <a:rPr lang="en-US" sz="2400" dirty="0" smtClean="0">
                <a:solidFill>
                  <a:schemeClr val="bg1"/>
                </a:solidFill>
              </a:rPr>
              <a:t>The lymphatic system (lim-FAT-ik) consists of a fluid called lymph(LIMF = clear fluid), and vessels called lymphatic vessels that transport the lymph.</a:t>
            </a:r>
          </a:p>
          <a:p>
            <a:r>
              <a:rPr lang="en-US" sz="2400" dirty="0" smtClean="0">
                <a:solidFill>
                  <a:schemeClr val="bg1"/>
                </a:solidFill>
              </a:rPr>
              <a:t>Immunity means the ability of the body to defend itself against specific invading agents such as bacteria, toxins, viruses, and foreign tissues.</a:t>
            </a:r>
          </a:p>
          <a:p>
            <a:r>
              <a:rPr lang="en-US" sz="2400" dirty="0" smtClean="0">
                <a:solidFill>
                  <a:schemeClr val="bg1"/>
                </a:solidFill>
              </a:rPr>
              <a:t>The branch of science that deals with the responses of the body when challenged by antigens is called immunology (im’- u – NOL – o- je ; immuno- = free from service ;         -logy = study of).</a:t>
            </a:r>
          </a:p>
          <a:p>
            <a:r>
              <a:rPr lang="en-US" sz="2400" b="1" u="sng" dirty="0" smtClean="0">
                <a:solidFill>
                  <a:schemeClr val="bg1"/>
                </a:solidFill>
              </a:rPr>
              <a:t>Components</a:t>
            </a:r>
            <a:r>
              <a:rPr lang="en-US" sz="2400" dirty="0" smtClean="0">
                <a:solidFill>
                  <a:schemeClr val="bg1"/>
                </a:solidFill>
              </a:rPr>
              <a:t> : Lymphatic fluid and vessels; also includes spleen, thymus, lymph  nodes, and tonsils.</a:t>
            </a:r>
          </a:p>
          <a:p>
            <a:endParaRPr lang="en-US" sz="2400" b="1" dirty="0" smtClean="0">
              <a:solidFill>
                <a:schemeClr val="bg1"/>
              </a:solidFill>
            </a:endParaRPr>
          </a:p>
          <a:p>
            <a:r>
              <a:rPr lang="en-US" sz="2400" b="1" u="sng" dirty="0" smtClean="0">
                <a:solidFill>
                  <a:schemeClr val="bg1"/>
                </a:solidFill>
              </a:rPr>
              <a:t>Functions</a:t>
            </a:r>
            <a:r>
              <a:rPr lang="en-US" sz="2400" b="1" dirty="0" smtClean="0">
                <a:solidFill>
                  <a:schemeClr val="bg1"/>
                </a:solidFill>
              </a:rPr>
              <a:t> : </a:t>
            </a:r>
          </a:p>
          <a:p>
            <a:pPr marL="514350" indent="-514350">
              <a:buFont typeface="+mj-lt"/>
              <a:buAutoNum type="romanLcPeriod"/>
            </a:pPr>
            <a:r>
              <a:rPr lang="en-US" sz="2400" dirty="0" smtClean="0">
                <a:solidFill>
                  <a:schemeClr val="bg1"/>
                </a:solidFill>
              </a:rPr>
              <a:t>Returns proteins and fluid to blood.</a:t>
            </a:r>
          </a:p>
          <a:p>
            <a:pPr marL="514350" indent="-514350">
              <a:buFont typeface="+mj-lt"/>
              <a:buAutoNum type="romanLcPeriod"/>
            </a:pPr>
            <a:r>
              <a:rPr lang="en-US" sz="2400" dirty="0" smtClean="0">
                <a:solidFill>
                  <a:schemeClr val="bg1"/>
                </a:solidFill>
              </a:rPr>
              <a:t>Carries lipids from G.I.T. to blood.</a:t>
            </a:r>
          </a:p>
          <a:p>
            <a:pPr marL="514350" indent="-514350">
              <a:buFont typeface="+mj-lt"/>
              <a:buAutoNum type="romanLcPeriod"/>
            </a:pPr>
            <a:r>
              <a:rPr lang="en-US" sz="2400" dirty="0" smtClean="0">
                <a:solidFill>
                  <a:schemeClr val="bg1"/>
                </a:solidFill>
              </a:rPr>
              <a:t>Includes structures where lymphocytes that protect against disease-causing  microbes mature and proliferate.</a:t>
            </a:r>
            <a:endParaRPr lang="en-US" sz="24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1" nodeType="clickEffect">
                                  <p:stCondLst>
                                    <p:cond delay="0"/>
                                  </p:stCondLst>
                                  <p:childTnLst>
                                    <p:set>
                                      <p:cBhvr>
                                        <p:cTn id="11" dur="1" fill="hold">
                                          <p:stCondLst>
                                            <p:cond delay="0"/>
                                          </p:stCondLst>
                                        </p:cTn>
                                        <p:tgtEl>
                                          <p:spTgt spid="3"/>
                                        </p:tgtEl>
                                        <p:attrNameLst>
                                          <p:attrName>style.visibility</p:attrName>
                                        </p:attrNameLst>
                                      </p:cBhvr>
                                      <p:to>
                                        <p:strVal val="visible"/>
                                      </p:to>
                                    </p:set>
                                    <p:anim to="" calcmode="lin" valueType="num">
                                      <p:cBhvr>
                                        <p:cTn id="12"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2590800" y="0"/>
            <a:ext cx="6172200" cy="6858000"/>
          </a:xfrm>
          <a:prstGeom prst="rect">
            <a:avLst/>
          </a:prstGeom>
          <a:noFill/>
          <a:ln w="9525">
            <a:noFill/>
            <a:miter lim="800000"/>
            <a:headEnd/>
            <a:tailEnd/>
          </a:ln>
          <a:effectLst/>
        </p:spPr>
      </p:pic>
      <p:sp>
        <p:nvSpPr>
          <p:cNvPr id="3" name="TextBox 2"/>
          <p:cNvSpPr txBox="1"/>
          <p:nvPr/>
        </p:nvSpPr>
        <p:spPr>
          <a:xfrm>
            <a:off x="0" y="0"/>
            <a:ext cx="4876800" cy="523220"/>
          </a:xfrm>
          <a:prstGeom prst="rect">
            <a:avLst/>
          </a:prstGeom>
          <a:noFill/>
        </p:spPr>
        <p:txBody>
          <a:bodyPr wrap="square" rtlCol="0">
            <a:spAutoFit/>
          </a:bodyPr>
          <a:lstStyle/>
          <a:p>
            <a:pPr marL="514350" indent="-514350">
              <a:buFont typeface="+mj-lt"/>
              <a:buAutoNum type="arabicPeriod" startAt="7"/>
            </a:pPr>
            <a:r>
              <a:rPr lang="en-US" sz="2800" b="1" dirty="0" smtClean="0">
                <a:solidFill>
                  <a:schemeClr val="bg1"/>
                </a:solidFill>
              </a:rPr>
              <a:t>Cardiovascular  System </a:t>
            </a:r>
            <a:endParaRPr lang="en-US" sz="28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plus(in)">
                                      <p:cBhvr>
                                        <p:cTn id="7"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6370975"/>
          </a:xfrm>
          <a:prstGeom prst="rect">
            <a:avLst/>
          </a:prstGeom>
          <a:noFill/>
        </p:spPr>
        <p:txBody>
          <a:bodyPr wrap="square" rtlCol="0">
            <a:spAutoFit/>
          </a:bodyPr>
          <a:lstStyle/>
          <a:p>
            <a:r>
              <a:rPr lang="en-US" sz="2400" dirty="0" smtClean="0">
                <a:solidFill>
                  <a:schemeClr val="bg1"/>
                </a:solidFill>
              </a:rPr>
              <a:t>The cardiovascular system (kar–de–o- VAS-ku-lar ; cardio = heart ; vascular = blood vessels ) consists of three interrelated components : blood, the heart, and blood vessels.</a:t>
            </a:r>
          </a:p>
          <a:p>
            <a:r>
              <a:rPr lang="en-US" sz="2400" dirty="0" smtClean="0">
                <a:solidFill>
                  <a:schemeClr val="bg1"/>
                </a:solidFill>
              </a:rPr>
              <a:t>The branch of science concerned with the study of blood, blood-forming tissues, and the disorders associated with them is hematology (hem – a – TOL – o- je ; hema- or </a:t>
            </a:r>
            <a:r>
              <a:rPr lang="en-US" sz="2400" dirty="0" err="1" smtClean="0">
                <a:solidFill>
                  <a:schemeClr val="bg1"/>
                </a:solidFill>
              </a:rPr>
              <a:t>hemato</a:t>
            </a:r>
            <a:r>
              <a:rPr lang="en-US" sz="2400" dirty="0" smtClean="0">
                <a:solidFill>
                  <a:schemeClr val="bg1"/>
                </a:solidFill>
              </a:rPr>
              <a:t>- = blood ; -logy = study of).</a:t>
            </a:r>
          </a:p>
          <a:p>
            <a:endParaRPr lang="en-US" sz="2400" b="1" dirty="0" smtClean="0">
              <a:solidFill>
                <a:schemeClr val="bg1"/>
              </a:solidFill>
            </a:endParaRPr>
          </a:p>
          <a:p>
            <a:r>
              <a:rPr lang="en-US" sz="2400" b="1" dirty="0" smtClean="0">
                <a:solidFill>
                  <a:schemeClr val="bg1"/>
                </a:solidFill>
              </a:rPr>
              <a:t>Components : </a:t>
            </a:r>
            <a:r>
              <a:rPr lang="en-US" sz="2400" dirty="0" smtClean="0">
                <a:solidFill>
                  <a:schemeClr val="bg1"/>
                </a:solidFill>
              </a:rPr>
              <a:t>Blood, heart, and blood vessels.</a:t>
            </a:r>
          </a:p>
          <a:p>
            <a:endParaRPr lang="en-US" sz="2400" b="1" dirty="0" smtClean="0">
              <a:solidFill>
                <a:schemeClr val="bg1"/>
              </a:solidFill>
            </a:endParaRPr>
          </a:p>
          <a:p>
            <a:r>
              <a:rPr lang="en-US" sz="2400" b="1" dirty="0" smtClean="0">
                <a:solidFill>
                  <a:schemeClr val="bg1"/>
                </a:solidFill>
              </a:rPr>
              <a:t>Functions : </a:t>
            </a:r>
          </a:p>
          <a:p>
            <a:r>
              <a:rPr lang="en-US" sz="2400" dirty="0" smtClean="0">
                <a:solidFill>
                  <a:schemeClr val="bg1"/>
                </a:solidFill>
              </a:rPr>
              <a:t>Heart pumps blood through blood vessels.</a:t>
            </a:r>
          </a:p>
          <a:p>
            <a:r>
              <a:rPr lang="en-US" sz="2400" dirty="0" smtClean="0">
                <a:solidFill>
                  <a:schemeClr val="bg1"/>
                </a:solidFill>
              </a:rPr>
              <a:t>Blood carries oxygen and nutrients to cells and carbon dioxide and waste away from cells and helps regulate acid-base balance, temperature, and  water content of body fluids.</a:t>
            </a:r>
          </a:p>
          <a:p>
            <a:r>
              <a:rPr lang="en-US" sz="2400" dirty="0" smtClean="0">
                <a:solidFill>
                  <a:schemeClr val="bg1"/>
                </a:solidFill>
              </a:rPr>
              <a:t>Blood components help defend against disease and mend damaged blood vessels.</a:t>
            </a:r>
            <a:endParaRPr lang="en-US" sz="24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2362200" y="1"/>
            <a:ext cx="6391276" cy="6857999"/>
          </a:xfrm>
          <a:prstGeom prst="rect">
            <a:avLst/>
          </a:prstGeom>
          <a:noFill/>
          <a:ln w="9525">
            <a:noFill/>
            <a:miter lim="800000"/>
            <a:headEnd/>
            <a:tailEnd/>
          </a:ln>
          <a:effectLst/>
        </p:spPr>
      </p:pic>
      <p:sp>
        <p:nvSpPr>
          <p:cNvPr id="3" name="TextBox 2"/>
          <p:cNvSpPr txBox="1"/>
          <p:nvPr/>
        </p:nvSpPr>
        <p:spPr>
          <a:xfrm>
            <a:off x="0" y="0"/>
            <a:ext cx="4648200" cy="584775"/>
          </a:xfrm>
          <a:prstGeom prst="rect">
            <a:avLst/>
          </a:prstGeom>
          <a:noFill/>
        </p:spPr>
        <p:txBody>
          <a:bodyPr wrap="square" rtlCol="0">
            <a:spAutoFit/>
          </a:bodyPr>
          <a:lstStyle/>
          <a:p>
            <a:pPr marL="342900" indent="-342900">
              <a:buFont typeface="+mj-lt"/>
              <a:buAutoNum type="arabicPeriod" startAt="8"/>
            </a:pPr>
            <a:r>
              <a:rPr lang="en-US" sz="3200" b="1" dirty="0" smtClean="0">
                <a:solidFill>
                  <a:schemeClr val="bg1"/>
                </a:solidFill>
              </a:rPr>
              <a:t>Respiratory  System</a:t>
            </a:r>
            <a:endParaRPr lang="en-US" sz="32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plus(in)">
                                      <p:cBhvr>
                                        <p:cTn id="7"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001643"/>
          </a:xfrm>
          <a:prstGeom prst="rect">
            <a:avLst/>
          </a:prstGeom>
          <a:noFill/>
        </p:spPr>
        <p:txBody>
          <a:bodyPr wrap="square" rtlCol="0">
            <a:spAutoFit/>
          </a:bodyPr>
          <a:lstStyle/>
          <a:p>
            <a:r>
              <a:rPr lang="en-US" sz="2400" dirty="0" smtClean="0">
                <a:solidFill>
                  <a:schemeClr val="bg1"/>
                </a:solidFill>
              </a:rPr>
              <a:t>The respiratory (RES – pir- a- to’- re ; respira = to breathe) system consists of the nose, pharynx (throat), larynx (voice box), trachea (windpipe), bronchi, and lungs.</a:t>
            </a:r>
          </a:p>
          <a:p>
            <a:r>
              <a:rPr lang="en-US" sz="2400" dirty="0" smtClean="0">
                <a:solidFill>
                  <a:schemeClr val="bg1"/>
                </a:solidFill>
              </a:rPr>
              <a:t>The branch of medicine that deals with the diagnosis and treatment of diseases of the ears, nose, and throat (ENT) is called otorhinolaryngology (o’- to – ri’- no – lar’- in – GOL – o – je ; oto- = ear; rhino- = nose; laryngo- = voice box; -logy = study of).</a:t>
            </a:r>
          </a:p>
          <a:p>
            <a:endParaRPr lang="en-US" sz="2400" b="1" dirty="0" smtClean="0">
              <a:solidFill>
                <a:schemeClr val="bg1"/>
              </a:solidFill>
            </a:endParaRPr>
          </a:p>
          <a:p>
            <a:r>
              <a:rPr lang="en-US" sz="2400" b="1" dirty="0" smtClean="0">
                <a:solidFill>
                  <a:schemeClr val="bg1"/>
                </a:solidFill>
              </a:rPr>
              <a:t>Components : </a:t>
            </a:r>
            <a:r>
              <a:rPr lang="en-US" sz="2400" dirty="0" smtClean="0">
                <a:solidFill>
                  <a:schemeClr val="bg1"/>
                </a:solidFill>
              </a:rPr>
              <a:t>Lungs and air passageways such as pharynx, larynx, trachea, and bronchial tubes leading into and out of them.</a:t>
            </a:r>
          </a:p>
          <a:p>
            <a:endParaRPr lang="en-US" sz="2400" b="1" dirty="0" smtClean="0">
              <a:solidFill>
                <a:schemeClr val="bg1"/>
              </a:solidFill>
            </a:endParaRPr>
          </a:p>
          <a:p>
            <a:r>
              <a:rPr lang="en-US" sz="2400" b="1" dirty="0" smtClean="0">
                <a:solidFill>
                  <a:schemeClr val="bg1"/>
                </a:solidFill>
              </a:rPr>
              <a:t>Function : </a:t>
            </a:r>
          </a:p>
          <a:p>
            <a:r>
              <a:rPr lang="en-US" sz="2400" dirty="0" smtClean="0">
                <a:solidFill>
                  <a:schemeClr val="bg1"/>
                </a:solidFill>
              </a:rPr>
              <a:t>Transfers oxygen from inhaled air to blood and carbon dioxide from blood to exhaled air.</a:t>
            </a:r>
          </a:p>
          <a:p>
            <a:r>
              <a:rPr lang="en-US" sz="2400" dirty="0" smtClean="0">
                <a:solidFill>
                  <a:schemeClr val="bg1"/>
                </a:solidFill>
              </a:rPr>
              <a:t>Helps regulate acid-base balance of body fluids.</a:t>
            </a:r>
          </a:p>
          <a:p>
            <a:r>
              <a:rPr lang="en-US" sz="2400" dirty="0" smtClean="0">
                <a:solidFill>
                  <a:schemeClr val="bg1"/>
                </a:solidFill>
              </a:rPr>
              <a:t>Air flowing out of lungs through vocal cords produces sounds.  </a:t>
            </a:r>
            <a:endParaRPr lang="en-US" sz="24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3962400" y="0"/>
            <a:ext cx="5943600" cy="6858000"/>
          </a:xfrm>
          <a:prstGeom prst="rect">
            <a:avLst/>
          </a:prstGeom>
          <a:noFill/>
          <a:ln w="9525">
            <a:noFill/>
            <a:miter lim="800000"/>
            <a:headEnd/>
            <a:tailEnd/>
          </a:ln>
          <a:effectLst/>
        </p:spPr>
      </p:pic>
      <p:sp>
        <p:nvSpPr>
          <p:cNvPr id="4" name="TextBox 3"/>
          <p:cNvSpPr txBox="1"/>
          <p:nvPr/>
        </p:nvSpPr>
        <p:spPr>
          <a:xfrm>
            <a:off x="0" y="0"/>
            <a:ext cx="4572000" cy="646331"/>
          </a:xfrm>
          <a:prstGeom prst="rect">
            <a:avLst/>
          </a:prstGeom>
          <a:noFill/>
        </p:spPr>
        <p:txBody>
          <a:bodyPr wrap="square" rtlCol="0">
            <a:spAutoFit/>
          </a:bodyPr>
          <a:lstStyle/>
          <a:p>
            <a:pPr marL="342900" indent="-342900">
              <a:buFont typeface="+mj-lt"/>
              <a:buAutoNum type="arabicPeriod" startAt="9"/>
            </a:pPr>
            <a:r>
              <a:rPr lang="en-US" sz="3600" b="1" dirty="0" smtClean="0">
                <a:solidFill>
                  <a:schemeClr val="bg1"/>
                </a:solidFill>
              </a:rPr>
              <a:t>  Digestive  System</a:t>
            </a:r>
            <a:endParaRPr lang="en-US" sz="36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plus(in)">
                                      <p:cBhvr>
                                        <p:cTn id="7"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370975"/>
          </a:xfrm>
          <a:prstGeom prst="rect">
            <a:avLst/>
          </a:prstGeom>
          <a:noFill/>
        </p:spPr>
        <p:txBody>
          <a:bodyPr wrap="square" rtlCol="0">
            <a:spAutoFit/>
          </a:bodyPr>
          <a:lstStyle/>
          <a:p>
            <a:r>
              <a:rPr lang="en-US" sz="2400" dirty="0" smtClean="0">
                <a:solidFill>
                  <a:schemeClr val="bg1"/>
                </a:solidFill>
              </a:rPr>
              <a:t>Food must be broken down into molecules that are small enough to enter body cells, a process known as digestion. The organ involved in the breakdown of food are collectively known as the </a:t>
            </a:r>
            <a:r>
              <a:rPr lang="en-US" sz="2400" b="1" dirty="0" smtClean="0">
                <a:solidFill>
                  <a:schemeClr val="bg1"/>
                </a:solidFill>
              </a:rPr>
              <a:t>digestive system</a:t>
            </a:r>
            <a:r>
              <a:rPr lang="en-US" sz="2400" dirty="0" smtClean="0">
                <a:solidFill>
                  <a:schemeClr val="bg1"/>
                </a:solidFill>
              </a:rPr>
              <a:t>.</a:t>
            </a:r>
          </a:p>
          <a:p>
            <a:r>
              <a:rPr lang="en-US" sz="2400" dirty="0" smtClean="0">
                <a:solidFill>
                  <a:schemeClr val="bg1"/>
                </a:solidFill>
              </a:rPr>
              <a:t>                                   The medical specialty that deals with the structures, function, diagnosis, and treatment of disease of the stomach and intestines is called  </a:t>
            </a:r>
            <a:r>
              <a:rPr lang="en-US" sz="2400" b="1" dirty="0" smtClean="0">
                <a:solidFill>
                  <a:schemeClr val="bg1"/>
                </a:solidFill>
              </a:rPr>
              <a:t>gastroenterology</a:t>
            </a:r>
            <a:r>
              <a:rPr lang="en-US" sz="2400" dirty="0" smtClean="0">
                <a:solidFill>
                  <a:schemeClr val="bg1"/>
                </a:solidFill>
              </a:rPr>
              <a:t> (gas’-tro - en’- OL – o- je ; gastro- = stomach; entero- =intestines ; -logy = study of).</a:t>
            </a:r>
          </a:p>
          <a:p>
            <a:r>
              <a:rPr lang="en-US" sz="2400" b="1" u="sng" dirty="0" smtClean="0">
                <a:solidFill>
                  <a:schemeClr val="bg1"/>
                </a:solidFill>
              </a:rPr>
              <a:t>Components</a:t>
            </a:r>
            <a:r>
              <a:rPr lang="en-US" sz="2400" b="1" dirty="0" smtClean="0">
                <a:solidFill>
                  <a:schemeClr val="bg1"/>
                </a:solidFill>
              </a:rPr>
              <a:t> : </a:t>
            </a:r>
            <a:r>
              <a:rPr lang="en-US" sz="2400" dirty="0" smtClean="0">
                <a:solidFill>
                  <a:schemeClr val="bg1"/>
                </a:solidFill>
              </a:rPr>
              <a:t>Organs of G.I.T., a long tube includes the mouth, pharynx, esophagus, stomach, small and large intestines, anus; also includes accessory organs that assist in digestive process, such as the salivary glands, liver, gallbladder, and pancreas.</a:t>
            </a:r>
          </a:p>
          <a:p>
            <a:r>
              <a:rPr lang="en-US" sz="2400" b="1" u="sng" dirty="0" smtClean="0">
                <a:solidFill>
                  <a:schemeClr val="bg1"/>
                </a:solidFill>
              </a:rPr>
              <a:t>Functions</a:t>
            </a:r>
            <a:r>
              <a:rPr lang="en-US" sz="2400" b="1" dirty="0" smtClean="0">
                <a:solidFill>
                  <a:schemeClr val="bg1"/>
                </a:solidFill>
              </a:rPr>
              <a:t> :</a:t>
            </a:r>
          </a:p>
          <a:p>
            <a:pPr marL="514350" indent="-514350">
              <a:buFont typeface="+mj-lt"/>
              <a:buAutoNum type="romanLcPeriod"/>
            </a:pPr>
            <a:r>
              <a:rPr lang="en-US" sz="2400" dirty="0" smtClean="0">
                <a:solidFill>
                  <a:schemeClr val="bg1"/>
                </a:solidFill>
              </a:rPr>
              <a:t>Achieves physical and chemical breakdown of food.</a:t>
            </a:r>
          </a:p>
          <a:p>
            <a:pPr marL="514350" indent="-514350">
              <a:buFont typeface="+mj-lt"/>
              <a:buAutoNum type="romanLcPeriod"/>
            </a:pPr>
            <a:r>
              <a:rPr lang="en-US" sz="2400" dirty="0" smtClean="0">
                <a:solidFill>
                  <a:schemeClr val="bg1"/>
                </a:solidFill>
              </a:rPr>
              <a:t>Absorbs nutrients and eliminates solid wastes.</a:t>
            </a:r>
          </a:p>
          <a:p>
            <a:pPr marL="514350" indent="-514350">
              <a:buFont typeface="+mj-lt"/>
              <a:buAutoNum type="romanLcPeriod"/>
            </a:pPr>
            <a:endParaRPr lang="en-US" sz="2400" dirty="0" smtClean="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3886200" y="0"/>
            <a:ext cx="4814887" cy="6858000"/>
          </a:xfrm>
          <a:prstGeom prst="rect">
            <a:avLst/>
          </a:prstGeom>
          <a:noFill/>
          <a:ln w="9525">
            <a:noFill/>
            <a:miter lim="800000"/>
            <a:headEnd/>
            <a:tailEnd/>
          </a:ln>
          <a:effectLst/>
        </p:spPr>
      </p:pic>
      <p:sp>
        <p:nvSpPr>
          <p:cNvPr id="5" name="TextBox 4"/>
          <p:cNvSpPr txBox="1"/>
          <p:nvPr/>
        </p:nvSpPr>
        <p:spPr>
          <a:xfrm>
            <a:off x="0" y="304800"/>
            <a:ext cx="5410200" cy="707886"/>
          </a:xfrm>
          <a:prstGeom prst="rect">
            <a:avLst/>
          </a:prstGeom>
          <a:noFill/>
        </p:spPr>
        <p:txBody>
          <a:bodyPr wrap="square" rtlCol="0">
            <a:spAutoFit/>
          </a:bodyPr>
          <a:lstStyle/>
          <a:p>
            <a:pPr marL="342900" indent="-342900">
              <a:buFont typeface="+mj-lt"/>
              <a:buAutoNum type="arabicPeriod" startAt="10"/>
            </a:pPr>
            <a:r>
              <a:rPr lang="en-US" sz="4000" b="1" dirty="0" smtClean="0">
                <a:solidFill>
                  <a:schemeClr val="bg1"/>
                </a:solidFill>
              </a:rPr>
              <a:t>    Urinary  System</a:t>
            </a:r>
            <a:endParaRPr lang="en-US" sz="40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plus(in)">
                                      <p:cBhvr>
                                        <p:cTn id="7"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924973"/>
          </a:xfrm>
          <a:prstGeom prst="rect">
            <a:avLst/>
          </a:prstGeom>
          <a:noFill/>
        </p:spPr>
        <p:txBody>
          <a:bodyPr wrap="square" rtlCol="0">
            <a:spAutoFit/>
          </a:bodyPr>
          <a:lstStyle/>
          <a:p>
            <a:r>
              <a:rPr lang="en-US" sz="2600" dirty="0" smtClean="0">
                <a:solidFill>
                  <a:schemeClr val="bg1"/>
                </a:solidFill>
              </a:rPr>
              <a:t>The  </a:t>
            </a:r>
            <a:r>
              <a:rPr lang="en-US" sz="2600" b="1" i="1" dirty="0" smtClean="0">
                <a:solidFill>
                  <a:schemeClr val="bg1"/>
                </a:solidFill>
              </a:rPr>
              <a:t>urinary system</a:t>
            </a:r>
            <a:r>
              <a:rPr lang="en-US" sz="2600" dirty="0" smtClean="0">
                <a:solidFill>
                  <a:schemeClr val="bg1"/>
                </a:solidFill>
              </a:rPr>
              <a:t>  consists of two kidneys, two ureters, one urinary bladder and one urethra . The scientific study of the anatomy, physiology and pathology of kidneys is called </a:t>
            </a:r>
            <a:r>
              <a:rPr lang="en-US" sz="2600" b="1" i="1" dirty="0" smtClean="0">
                <a:solidFill>
                  <a:schemeClr val="bg1"/>
                </a:solidFill>
              </a:rPr>
              <a:t>Nephrology</a:t>
            </a:r>
            <a:r>
              <a:rPr lang="en-US" sz="2600" dirty="0" smtClean="0">
                <a:solidFill>
                  <a:schemeClr val="bg1"/>
                </a:solidFill>
              </a:rPr>
              <a:t> (nef-ROL-o-je;  nephr- =kidney; -ology=study of).</a:t>
            </a:r>
          </a:p>
          <a:p>
            <a:r>
              <a:rPr lang="en-US" sz="2600" dirty="0" smtClean="0">
                <a:solidFill>
                  <a:schemeClr val="bg1"/>
                </a:solidFill>
              </a:rPr>
              <a:t>The branch of medicine that deals with the male and female urinary systems and the male reproductive system is called </a:t>
            </a:r>
            <a:r>
              <a:rPr lang="en-US" sz="2600" b="1" i="1" dirty="0" smtClean="0">
                <a:solidFill>
                  <a:schemeClr val="bg1"/>
                </a:solidFill>
              </a:rPr>
              <a:t>urology</a:t>
            </a:r>
            <a:r>
              <a:rPr lang="en-US" sz="2600" dirty="0" smtClean="0">
                <a:solidFill>
                  <a:schemeClr val="bg1"/>
                </a:solidFill>
              </a:rPr>
              <a:t> (u-ROL-o-je; uro- =urine).</a:t>
            </a:r>
          </a:p>
          <a:p>
            <a:r>
              <a:rPr lang="en-US" sz="2600" b="1" u="sng" dirty="0" smtClean="0">
                <a:solidFill>
                  <a:schemeClr val="bg1"/>
                </a:solidFill>
              </a:rPr>
              <a:t>Components :</a:t>
            </a:r>
            <a:r>
              <a:rPr lang="en-US" sz="2600" b="1" dirty="0" smtClean="0">
                <a:solidFill>
                  <a:schemeClr val="bg1"/>
                </a:solidFill>
              </a:rPr>
              <a:t> </a:t>
            </a:r>
            <a:r>
              <a:rPr lang="en-US" sz="2600" dirty="0" smtClean="0">
                <a:solidFill>
                  <a:schemeClr val="bg1"/>
                </a:solidFill>
              </a:rPr>
              <a:t>Kidneys, ureters, urinary bladder, and urethra.</a:t>
            </a:r>
          </a:p>
          <a:p>
            <a:pPr marL="457200" indent="-457200"/>
            <a:r>
              <a:rPr lang="en-US" sz="2600" b="1" u="sng" dirty="0" smtClean="0">
                <a:solidFill>
                  <a:schemeClr val="bg1"/>
                </a:solidFill>
              </a:rPr>
              <a:t>Functions :</a:t>
            </a:r>
          </a:p>
          <a:p>
            <a:pPr marL="514350" indent="-514350">
              <a:buFont typeface="+mj-lt"/>
              <a:buAutoNum type="romanLcPeriod"/>
            </a:pPr>
            <a:r>
              <a:rPr lang="en-US" sz="2600" dirty="0" smtClean="0">
                <a:solidFill>
                  <a:schemeClr val="bg1"/>
                </a:solidFill>
              </a:rPr>
              <a:t>Produces, stores, and eliminates urine.</a:t>
            </a:r>
          </a:p>
          <a:p>
            <a:pPr marL="514350" indent="-514350">
              <a:buFont typeface="+mj-lt"/>
              <a:buAutoNum type="romanLcPeriod"/>
            </a:pPr>
            <a:r>
              <a:rPr lang="en-US" sz="2600" dirty="0" smtClean="0">
                <a:solidFill>
                  <a:schemeClr val="bg1"/>
                </a:solidFill>
              </a:rPr>
              <a:t>Eliminates waste and regulates volume and chemical composition of blood.</a:t>
            </a:r>
          </a:p>
          <a:p>
            <a:pPr marL="514350" indent="-514350">
              <a:buFont typeface="+mj-lt"/>
              <a:buAutoNum type="romanLcPeriod"/>
            </a:pPr>
            <a:r>
              <a:rPr lang="en-US" sz="2600" dirty="0" smtClean="0">
                <a:solidFill>
                  <a:schemeClr val="bg1"/>
                </a:solidFill>
              </a:rPr>
              <a:t>Helps maintain the acid-base balance of body fluids.</a:t>
            </a:r>
          </a:p>
          <a:p>
            <a:pPr marL="514350" indent="-514350">
              <a:buFont typeface="+mj-lt"/>
              <a:buAutoNum type="romanLcPeriod"/>
            </a:pPr>
            <a:r>
              <a:rPr lang="en-US" sz="2600" dirty="0" smtClean="0">
                <a:solidFill>
                  <a:schemeClr val="bg1"/>
                </a:solidFill>
              </a:rPr>
              <a:t>Maintains body’s mineral balance and helps in regulate production of red blood cells. </a:t>
            </a:r>
            <a:endParaRPr lang="en-US" sz="26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0" y="0"/>
            <a:ext cx="9143999" cy="6858000"/>
          </a:xfrm>
          <a:prstGeom prst="rect">
            <a:avLst/>
          </a:prstGeom>
          <a:noFill/>
          <a:ln w="9525">
            <a:noFill/>
            <a:miter lim="800000"/>
            <a:headEnd/>
            <a:tailEnd/>
          </a:ln>
          <a:effectLst/>
        </p:spPr>
      </p:pic>
      <p:sp>
        <p:nvSpPr>
          <p:cNvPr id="3" name="TextBox 2"/>
          <p:cNvSpPr txBox="1"/>
          <p:nvPr/>
        </p:nvSpPr>
        <p:spPr>
          <a:xfrm>
            <a:off x="2895600" y="152400"/>
            <a:ext cx="3657600" cy="1077218"/>
          </a:xfrm>
          <a:prstGeom prst="rect">
            <a:avLst/>
          </a:prstGeom>
          <a:noFill/>
        </p:spPr>
        <p:txBody>
          <a:bodyPr wrap="square" rtlCol="0">
            <a:spAutoFit/>
          </a:bodyPr>
          <a:lstStyle/>
          <a:p>
            <a:pPr marL="342900" indent="-342900">
              <a:buFont typeface="+mj-lt"/>
              <a:buAutoNum type="arabicPeriod" startAt="11"/>
            </a:pPr>
            <a:r>
              <a:rPr lang="en-US" sz="3200" b="1" dirty="0" smtClean="0">
                <a:solidFill>
                  <a:schemeClr val="bg1"/>
                </a:solidFill>
              </a:rPr>
              <a:t>  Reproductive       System</a:t>
            </a:r>
            <a:endParaRPr lang="en-US" sz="32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plus(in)">
                                      <p:cBhvr>
                                        <p:cTn id="7"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152400"/>
            <a:ext cx="8229600" cy="6555641"/>
          </a:xfrm>
          <a:prstGeom prst="rect">
            <a:avLst/>
          </a:prstGeom>
          <a:noFill/>
        </p:spPr>
        <p:txBody>
          <a:bodyPr wrap="square" rtlCol="0">
            <a:spAutoFit/>
          </a:bodyPr>
          <a:lstStyle/>
          <a:p>
            <a:r>
              <a:rPr lang="en-US" sz="2800" dirty="0" smtClean="0">
                <a:solidFill>
                  <a:schemeClr val="bg1"/>
                </a:solidFill>
              </a:rPr>
              <a:t>Sexual reproduction is the process by which organisms produce offspring by making germ cells called gametes (GAM-ets=spouses). </a:t>
            </a:r>
          </a:p>
          <a:p>
            <a:endParaRPr lang="en-US" sz="2800" b="1" u="sng" dirty="0" smtClean="0">
              <a:solidFill>
                <a:schemeClr val="bg1"/>
              </a:solidFill>
            </a:endParaRPr>
          </a:p>
          <a:p>
            <a:r>
              <a:rPr lang="en-US" sz="2800" b="1" u="sng" dirty="0" smtClean="0">
                <a:solidFill>
                  <a:schemeClr val="bg1"/>
                </a:solidFill>
              </a:rPr>
              <a:t>Components : </a:t>
            </a:r>
            <a:r>
              <a:rPr lang="en-US" sz="2800" dirty="0" smtClean="0">
                <a:solidFill>
                  <a:schemeClr val="bg1"/>
                </a:solidFill>
              </a:rPr>
              <a:t>Gonads and associated organs (uterine tubes, uterus, and vagina in females and epididymis, ductus deferens and penis in males).</a:t>
            </a:r>
          </a:p>
          <a:p>
            <a:endParaRPr lang="en-US" sz="2800" b="1" u="sng" dirty="0" smtClean="0">
              <a:solidFill>
                <a:schemeClr val="bg1"/>
              </a:solidFill>
            </a:endParaRPr>
          </a:p>
          <a:p>
            <a:r>
              <a:rPr lang="en-US" sz="2800" b="1" u="sng" dirty="0" smtClean="0">
                <a:solidFill>
                  <a:schemeClr val="bg1"/>
                </a:solidFill>
              </a:rPr>
              <a:t>Functions : </a:t>
            </a:r>
          </a:p>
          <a:p>
            <a:pPr marL="514350" indent="-514350">
              <a:buFont typeface="+mj-lt"/>
              <a:buAutoNum type="romanLcPeriod"/>
            </a:pPr>
            <a:r>
              <a:rPr lang="en-US" sz="2800" dirty="0" smtClean="0">
                <a:solidFill>
                  <a:schemeClr val="bg1"/>
                </a:solidFill>
              </a:rPr>
              <a:t>Gonads produce gametes that unite to form a new organisms.</a:t>
            </a:r>
          </a:p>
          <a:p>
            <a:pPr marL="514350" indent="-514350">
              <a:buFont typeface="+mj-lt"/>
              <a:buAutoNum type="romanLcPeriod"/>
            </a:pPr>
            <a:r>
              <a:rPr lang="en-US" sz="2800" dirty="0" smtClean="0">
                <a:solidFill>
                  <a:schemeClr val="bg1"/>
                </a:solidFill>
              </a:rPr>
              <a:t>Gonads also release hormones that regulate reproduction and other body processes.</a:t>
            </a:r>
          </a:p>
          <a:p>
            <a:pPr marL="514350" indent="-514350">
              <a:buFont typeface="+mj-lt"/>
              <a:buAutoNum type="romanLcPeriod"/>
            </a:pPr>
            <a:r>
              <a:rPr lang="en-US" sz="2800" dirty="0" smtClean="0">
                <a:solidFill>
                  <a:schemeClr val="bg1"/>
                </a:solidFill>
              </a:rPr>
              <a:t>Associated organs transport and store gametes.   </a:t>
            </a:r>
          </a:p>
          <a:p>
            <a:r>
              <a:rPr lang="en-US" sz="2800" dirty="0" smtClean="0">
                <a:solidFill>
                  <a:schemeClr val="bg1"/>
                </a:solidFill>
              </a:rPr>
              <a:t>  </a:t>
            </a:r>
            <a:endParaRPr lang="en-US" sz="28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1682</TotalTime>
  <Words>4580</Words>
  <Application>Microsoft Office PowerPoint</Application>
  <PresentationFormat>On-screen Show (4:3)</PresentationFormat>
  <Paragraphs>526</Paragraphs>
  <Slides>108</Slides>
  <Notes>0</Notes>
  <HiddenSlides>0</HiddenSlides>
  <MMClips>0</MMClips>
  <ScaleCrop>false</ScaleCrop>
  <HeadingPairs>
    <vt:vector size="4" baseType="variant">
      <vt:variant>
        <vt:lpstr>Theme</vt:lpstr>
      </vt:variant>
      <vt:variant>
        <vt:i4>1</vt:i4>
      </vt:variant>
      <vt:variant>
        <vt:lpstr>Slide Titles</vt:lpstr>
      </vt:variant>
      <vt:variant>
        <vt:i4>108</vt:i4>
      </vt:variant>
    </vt:vector>
  </HeadingPairs>
  <TitlesOfParts>
    <vt:vector size="109" baseType="lpstr">
      <vt:lpstr>Apex</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DAB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DIMPESH</dc:creator>
  <cp:lastModifiedBy>admin</cp:lastModifiedBy>
  <cp:revision>185</cp:revision>
  <dcterms:created xsi:type="dcterms:W3CDTF">2008-08-21T15:39:00Z</dcterms:created>
  <dcterms:modified xsi:type="dcterms:W3CDTF">2014-07-21T09:05:55Z</dcterms:modified>
</cp:coreProperties>
</file>